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59" r:id="rId8"/>
    <p:sldId id="263" r:id="rId9"/>
    <p:sldId id="264" r:id="rId10"/>
    <p:sldId id="265" r:id="rId11"/>
    <p:sldId id="266" r:id="rId12"/>
    <p:sldId id="272" r:id="rId13"/>
    <p:sldId id="275" r:id="rId14"/>
    <p:sldId id="268" r:id="rId15"/>
    <p:sldId id="282" r:id="rId16"/>
    <p:sldId id="274" r:id="rId17"/>
    <p:sldId id="271" r:id="rId18"/>
    <p:sldId id="269" r:id="rId19"/>
    <p:sldId id="277" r:id="rId20"/>
    <p:sldId id="278" r:id="rId21"/>
    <p:sldId id="279" r:id="rId22"/>
    <p:sldId id="280"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680"/>
  </p:normalViewPr>
  <p:slideViewPr>
    <p:cSldViewPr snapToGrid="0">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A515F6-52E4-E048-81AF-E24E93E6A121}"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ru-RU"/>
        </a:p>
      </dgm:t>
    </dgm:pt>
    <dgm:pt modelId="{131AC602-02C5-7942-94C3-E25A45EF5C4D}">
      <dgm:prSet phldrT="[Текст]"/>
      <dgm:spPr>
        <a:solidFill>
          <a:schemeClr val="tx2">
            <a:lumMod val="25000"/>
            <a:lumOff val="75000"/>
          </a:schemeClr>
        </a:solidFill>
        <a:ln w="41275">
          <a:solidFill>
            <a:schemeClr val="tx1"/>
          </a:solidFill>
        </a:ln>
      </dgm:spPr>
      <dgm:t>
        <a:bodyPr/>
        <a:lstStyle/>
        <a:p>
          <a:r>
            <a:rPr lang="en-US" dirty="0">
              <a:solidFill>
                <a:schemeClr val="tx1"/>
              </a:solidFill>
            </a:rPr>
            <a:t>Client’s data</a:t>
          </a:r>
          <a:endParaRPr lang="ru-RU" dirty="0">
            <a:solidFill>
              <a:schemeClr val="tx1"/>
            </a:solidFill>
          </a:endParaRPr>
        </a:p>
      </dgm:t>
    </dgm:pt>
    <dgm:pt modelId="{C943DE89-F37D-3F45-B502-6E60546F263E}" type="parTrans" cxnId="{B6D028A4-7B14-F048-BCFF-2DC586662798}">
      <dgm:prSet/>
      <dgm:spPr/>
      <dgm:t>
        <a:bodyPr/>
        <a:lstStyle/>
        <a:p>
          <a:endParaRPr lang="ru-RU"/>
        </a:p>
      </dgm:t>
    </dgm:pt>
    <dgm:pt modelId="{C6F6A2BE-EEA6-8C41-9D4E-D343A5DFE108}" type="sibTrans" cxnId="{B6D028A4-7B14-F048-BCFF-2DC586662798}">
      <dgm:prSet/>
      <dgm:spPr/>
      <dgm:t>
        <a:bodyPr/>
        <a:lstStyle/>
        <a:p>
          <a:endParaRPr lang="ru-RU"/>
        </a:p>
      </dgm:t>
    </dgm:pt>
    <dgm:pt modelId="{A6E1F485-F4B6-C041-A227-EEC1817D4B28}">
      <dgm:prSet phldrT="[Текст]"/>
      <dgm:spPr>
        <a:solidFill>
          <a:schemeClr val="bg1"/>
        </a:solidFill>
        <a:ln w="41275">
          <a:solidFill>
            <a:schemeClr val="tx1"/>
          </a:solidFill>
        </a:ln>
      </dgm:spPr>
      <dgm:t>
        <a:bodyPr/>
        <a:lstStyle/>
        <a:p>
          <a:r>
            <a:rPr lang="en-US" dirty="0">
              <a:solidFill>
                <a:schemeClr val="tx1"/>
              </a:solidFill>
            </a:rPr>
            <a:t>The last marketing campaign</a:t>
          </a:r>
          <a:endParaRPr lang="ru-RU" dirty="0">
            <a:solidFill>
              <a:schemeClr val="tx1"/>
            </a:solidFill>
          </a:endParaRPr>
        </a:p>
      </dgm:t>
    </dgm:pt>
    <dgm:pt modelId="{C07B5A89-8A25-C142-94F3-816CF16BBD1F}" type="parTrans" cxnId="{283F5C20-BC2E-7348-B77F-48E1E7D0D85E}">
      <dgm:prSet/>
      <dgm:spPr/>
      <dgm:t>
        <a:bodyPr/>
        <a:lstStyle/>
        <a:p>
          <a:endParaRPr lang="ru-RU"/>
        </a:p>
      </dgm:t>
    </dgm:pt>
    <dgm:pt modelId="{54AF631F-9C50-FE43-8B75-18FB6D3EB49A}" type="sibTrans" cxnId="{283F5C20-BC2E-7348-B77F-48E1E7D0D85E}">
      <dgm:prSet/>
      <dgm:spPr/>
      <dgm:t>
        <a:bodyPr/>
        <a:lstStyle/>
        <a:p>
          <a:endParaRPr lang="ru-RU"/>
        </a:p>
      </dgm:t>
    </dgm:pt>
    <dgm:pt modelId="{FDB3E918-EDEA-4548-A396-325D659ED89C}">
      <dgm:prSet phldrT="[Текст]"/>
      <dgm:spPr>
        <a:solidFill>
          <a:schemeClr val="bg1"/>
        </a:solidFill>
        <a:ln w="41275">
          <a:solidFill>
            <a:schemeClr val="tx1"/>
          </a:solidFill>
        </a:ln>
      </dgm:spPr>
      <dgm:t>
        <a:bodyPr/>
        <a:lstStyle/>
        <a:p>
          <a:r>
            <a:rPr lang="en-US" dirty="0">
              <a:solidFill>
                <a:schemeClr val="tx1"/>
              </a:solidFill>
            </a:rPr>
            <a:t>Social and Economy context</a:t>
          </a:r>
          <a:endParaRPr lang="ru-RU" dirty="0">
            <a:solidFill>
              <a:schemeClr val="tx1"/>
            </a:solidFill>
          </a:endParaRPr>
        </a:p>
      </dgm:t>
    </dgm:pt>
    <dgm:pt modelId="{DC6C72BE-71F2-8D45-BE8F-FCA25BB38BEB}" type="parTrans" cxnId="{A7F3E38E-9FDE-834D-864C-3263913E5FD3}">
      <dgm:prSet/>
      <dgm:spPr/>
      <dgm:t>
        <a:bodyPr/>
        <a:lstStyle/>
        <a:p>
          <a:endParaRPr lang="ru-RU"/>
        </a:p>
      </dgm:t>
    </dgm:pt>
    <dgm:pt modelId="{9066F66F-775E-C14E-9DCD-EA232DADA5BB}" type="sibTrans" cxnId="{A7F3E38E-9FDE-834D-864C-3263913E5FD3}">
      <dgm:prSet/>
      <dgm:spPr/>
      <dgm:t>
        <a:bodyPr/>
        <a:lstStyle/>
        <a:p>
          <a:endParaRPr lang="ru-RU"/>
        </a:p>
      </dgm:t>
    </dgm:pt>
    <dgm:pt modelId="{6263A01C-386E-0B47-A321-A766CE5DA122}">
      <dgm:prSet/>
      <dgm:spPr>
        <a:solidFill>
          <a:schemeClr val="bg1"/>
        </a:solidFill>
        <a:ln w="41275"/>
      </dgm:spPr>
      <dgm:t>
        <a:bodyPr/>
        <a:lstStyle/>
        <a:p>
          <a:r>
            <a:rPr lang="en-US" dirty="0">
              <a:solidFill>
                <a:schemeClr val="tx1"/>
              </a:solidFill>
            </a:rPr>
            <a:t>Other’s</a:t>
          </a:r>
          <a:endParaRPr lang="ru-RU" dirty="0">
            <a:solidFill>
              <a:schemeClr val="tx1"/>
            </a:solidFill>
          </a:endParaRPr>
        </a:p>
      </dgm:t>
    </dgm:pt>
    <dgm:pt modelId="{970657C6-4168-844B-A420-AB07CC5AC63C}" type="parTrans" cxnId="{F38004B7-EE21-D442-9DDD-A0CDE7D5BD42}">
      <dgm:prSet/>
      <dgm:spPr/>
      <dgm:t>
        <a:bodyPr/>
        <a:lstStyle/>
        <a:p>
          <a:endParaRPr lang="ru-RU"/>
        </a:p>
      </dgm:t>
    </dgm:pt>
    <dgm:pt modelId="{5AB03DEC-580E-7E49-B0DA-59378B9BFF11}" type="sibTrans" cxnId="{F38004B7-EE21-D442-9DDD-A0CDE7D5BD42}">
      <dgm:prSet/>
      <dgm:spPr/>
      <dgm:t>
        <a:bodyPr/>
        <a:lstStyle/>
        <a:p>
          <a:endParaRPr lang="ru-RU"/>
        </a:p>
      </dgm:t>
    </dgm:pt>
    <dgm:pt modelId="{6EFD260A-9E89-C940-8356-6D705367F229}" type="pres">
      <dgm:prSet presAssocID="{42A515F6-52E4-E048-81AF-E24E93E6A121}" presName="Name0" presStyleCnt="0">
        <dgm:presLayoutVars>
          <dgm:chPref val="3"/>
          <dgm:dir/>
          <dgm:animLvl val="lvl"/>
          <dgm:resizeHandles/>
        </dgm:presLayoutVars>
      </dgm:prSet>
      <dgm:spPr/>
    </dgm:pt>
    <dgm:pt modelId="{AC504191-F43C-744A-885E-401678EB6CE0}" type="pres">
      <dgm:prSet presAssocID="{131AC602-02C5-7942-94C3-E25A45EF5C4D}" presName="horFlow" presStyleCnt="0"/>
      <dgm:spPr/>
    </dgm:pt>
    <dgm:pt modelId="{5874853D-70FC-4043-8565-44DD19FFA891}" type="pres">
      <dgm:prSet presAssocID="{131AC602-02C5-7942-94C3-E25A45EF5C4D}" presName="bigChev" presStyleLbl="node1" presStyleIdx="0" presStyleCnt="4" custLinFactNeighborX="17746" custLinFactNeighborY="-239"/>
      <dgm:spPr/>
    </dgm:pt>
    <dgm:pt modelId="{D0EA04EB-3D3B-F64A-9A88-2887E69B14E7}" type="pres">
      <dgm:prSet presAssocID="{131AC602-02C5-7942-94C3-E25A45EF5C4D}" presName="vSp" presStyleCnt="0"/>
      <dgm:spPr/>
    </dgm:pt>
    <dgm:pt modelId="{0DBD93BA-9800-CF4B-9336-A2F2F5175CBF}" type="pres">
      <dgm:prSet presAssocID="{A6E1F485-F4B6-C041-A227-EEC1817D4B28}" presName="horFlow" presStyleCnt="0"/>
      <dgm:spPr/>
    </dgm:pt>
    <dgm:pt modelId="{D7859311-8DA5-7A43-971F-934375B3D370}" type="pres">
      <dgm:prSet presAssocID="{A6E1F485-F4B6-C041-A227-EEC1817D4B28}" presName="bigChev" presStyleLbl="node1" presStyleIdx="1" presStyleCnt="4"/>
      <dgm:spPr/>
    </dgm:pt>
    <dgm:pt modelId="{467B70F2-BF47-F843-A555-86711C6E27FF}" type="pres">
      <dgm:prSet presAssocID="{A6E1F485-F4B6-C041-A227-EEC1817D4B28}" presName="vSp" presStyleCnt="0"/>
      <dgm:spPr/>
    </dgm:pt>
    <dgm:pt modelId="{2E1998C6-2C23-2246-8AA3-C7402C0F75DC}" type="pres">
      <dgm:prSet presAssocID="{FDB3E918-EDEA-4548-A396-325D659ED89C}" presName="horFlow" presStyleCnt="0"/>
      <dgm:spPr/>
    </dgm:pt>
    <dgm:pt modelId="{170BC820-3883-344E-8D56-2A00164E0F83}" type="pres">
      <dgm:prSet presAssocID="{FDB3E918-EDEA-4548-A396-325D659ED89C}" presName="bigChev" presStyleLbl="node1" presStyleIdx="2" presStyleCnt="4"/>
      <dgm:spPr/>
    </dgm:pt>
    <dgm:pt modelId="{A4C5CC77-4BAB-D247-BD93-EBF50D809D5D}" type="pres">
      <dgm:prSet presAssocID="{FDB3E918-EDEA-4548-A396-325D659ED89C}" presName="vSp" presStyleCnt="0"/>
      <dgm:spPr/>
    </dgm:pt>
    <dgm:pt modelId="{739D5A01-4621-BD42-94F0-447749392668}" type="pres">
      <dgm:prSet presAssocID="{6263A01C-386E-0B47-A321-A766CE5DA122}" presName="horFlow" presStyleCnt="0"/>
      <dgm:spPr/>
    </dgm:pt>
    <dgm:pt modelId="{FA721523-9B5C-2F48-841E-F499125C9767}" type="pres">
      <dgm:prSet presAssocID="{6263A01C-386E-0B47-A321-A766CE5DA122}" presName="bigChev" presStyleLbl="node1" presStyleIdx="3" presStyleCnt="4"/>
      <dgm:spPr/>
    </dgm:pt>
  </dgm:ptLst>
  <dgm:cxnLst>
    <dgm:cxn modelId="{283F5C20-BC2E-7348-B77F-48E1E7D0D85E}" srcId="{42A515F6-52E4-E048-81AF-E24E93E6A121}" destId="{A6E1F485-F4B6-C041-A227-EEC1817D4B28}" srcOrd="1" destOrd="0" parTransId="{C07B5A89-8A25-C142-94F3-816CF16BBD1F}" sibTransId="{54AF631F-9C50-FE43-8B75-18FB6D3EB49A}"/>
    <dgm:cxn modelId="{12180C4A-31B6-374F-9957-999400AC9226}" type="presOf" srcId="{6263A01C-386E-0B47-A321-A766CE5DA122}" destId="{FA721523-9B5C-2F48-841E-F499125C9767}" srcOrd="0" destOrd="0" presId="urn:microsoft.com/office/officeart/2005/8/layout/lProcess3"/>
    <dgm:cxn modelId="{CE30845E-E646-3344-A98A-029088BFB315}" type="presOf" srcId="{42A515F6-52E4-E048-81AF-E24E93E6A121}" destId="{6EFD260A-9E89-C940-8356-6D705367F229}" srcOrd="0" destOrd="0" presId="urn:microsoft.com/office/officeart/2005/8/layout/lProcess3"/>
    <dgm:cxn modelId="{56B10964-5150-A542-9346-4E370396BCAF}" type="presOf" srcId="{A6E1F485-F4B6-C041-A227-EEC1817D4B28}" destId="{D7859311-8DA5-7A43-971F-934375B3D370}" srcOrd="0" destOrd="0" presId="urn:microsoft.com/office/officeart/2005/8/layout/lProcess3"/>
    <dgm:cxn modelId="{F8802D83-4612-534D-AA1A-E1CE2A6E1804}" type="presOf" srcId="{FDB3E918-EDEA-4548-A396-325D659ED89C}" destId="{170BC820-3883-344E-8D56-2A00164E0F83}" srcOrd="0" destOrd="0" presId="urn:microsoft.com/office/officeart/2005/8/layout/lProcess3"/>
    <dgm:cxn modelId="{36DEBB8A-681E-B044-BF27-33354E4CF807}" type="presOf" srcId="{131AC602-02C5-7942-94C3-E25A45EF5C4D}" destId="{5874853D-70FC-4043-8565-44DD19FFA891}" srcOrd="0" destOrd="0" presId="urn:microsoft.com/office/officeart/2005/8/layout/lProcess3"/>
    <dgm:cxn modelId="{A7F3E38E-9FDE-834D-864C-3263913E5FD3}" srcId="{42A515F6-52E4-E048-81AF-E24E93E6A121}" destId="{FDB3E918-EDEA-4548-A396-325D659ED89C}" srcOrd="2" destOrd="0" parTransId="{DC6C72BE-71F2-8D45-BE8F-FCA25BB38BEB}" sibTransId="{9066F66F-775E-C14E-9DCD-EA232DADA5BB}"/>
    <dgm:cxn modelId="{B6D028A4-7B14-F048-BCFF-2DC586662798}" srcId="{42A515F6-52E4-E048-81AF-E24E93E6A121}" destId="{131AC602-02C5-7942-94C3-E25A45EF5C4D}" srcOrd="0" destOrd="0" parTransId="{C943DE89-F37D-3F45-B502-6E60546F263E}" sibTransId="{C6F6A2BE-EEA6-8C41-9D4E-D343A5DFE108}"/>
    <dgm:cxn modelId="{F38004B7-EE21-D442-9DDD-A0CDE7D5BD42}" srcId="{42A515F6-52E4-E048-81AF-E24E93E6A121}" destId="{6263A01C-386E-0B47-A321-A766CE5DA122}" srcOrd="3" destOrd="0" parTransId="{970657C6-4168-844B-A420-AB07CC5AC63C}" sibTransId="{5AB03DEC-580E-7E49-B0DA-59378B9BFF11}"/>
    <dgm:cxn modelId="{B80380A2-CAD4-5341-94C0-EE7E609356E3}" type="presParOf" srcId="{6EFD260A-9E89-C940-8356-6D705367F229}" destId="{AC504191-F43C-744A-885E-401678EB6CE0}" srcOrd="0" destOrd="0" presId="urn:microsoft.com/office/officeart/2005/8/layout/lProcess3"/>
    <dgm:cxn modelId="{0D048D4E-7EFE-E54B-BB08-F39E69C8A7EB}" type="presParOf" srcId="{AC504191-F43C-744A-885E-401678EB6CE0}" destId="{5874853D-70FC-4043-8565-44DD19FFA891}" srcOrd="0" destOrd="0" presId="urn:microsoft.com/office/officeart/2005/8/layout/lProcess3"/>
    <dgm:cxn modelId="{C06755FF-1FFB-2647-9355-838B620D9832}" type="presParOf" srcId="{6EFD260A-9E89-C940-8356-6D705367F229}" destId="{D0EA04EB-3D3B-F64A-9A88-2887E69B14E7}" srcOrd="1" destOrd="0" presId="urn:microsoft.com/office/officeart/2005/8/layout/lProcess3"/>
    <dgm:cxn modelId="{99DFC857-FDFB-C648-B8AA-29C2515D0D80}" type="presParOf" srcId="{6EFD260A-9E89-C940-8356-6D705367F229}" destId="{0DBD93BA-9800-CF4B-9336-A2F2F5175CBF}" srcOrd="2" destOrd="0" presId="urn:microsoft.com/office/officeart/2005/8/layout/lProcess3"/>
    <dgm:cxn modelId="{DED69C45-E62F-F443-A3D4-A38484276DE9}" type="presParOf" srcId="{0DBD93BA-9800-CF4B-9336-A2F2F5175CBF}" destId="{D7859311-8DA5-7A43-971F-934375B3D370}" srcOrd="0" destOrd="0" presId="urn:microsoft.com/office/officeart/2005/8/layout/lProcess3"/>
    <dgm:cxn modelId="{B0FBC1E3-C8A8-A440-8FE6-7FE2737E4D7E}" type="presParOf" srcId="{6EFD260A-9E89-C940-8356-6D705367F229}" destId="{467B70F2-BF47-F843-A555-86711C6E27FF}" srcOrd="3" destOrd="0" presId="urn:microsoft.com/office/officeart/2005/8/layout/lProcess3"/>
    <dgm:cxn modelId="{790EBB5B-F3B3-9A4E-9826-17EBBACB02C0}" type="presParOf" srcId="{6EFD260A-9E89-C940-8356-6D705367F229}" destId="{2E1998C6-2C23-2246-8AA3-C7402C0F75DC}" srcOrd="4" destOrd="0" presId="urn:microsoft.com/office/officeart/2005/8/layout/lProcess3"/>
    <dgm:cxn modelId="{526DEC46-C28B-864C-8088-AF1B41E53221}" type="presParOf" srcId="{2E1998C6-2C23-2246-8AA3-C7402C0F75DC}" destId="{170BC820-3883-344E-8D56-2A00164E0F83}" srcOrd="0" destOrd="0" presId="urn:microsoft.com/office/officeart/2005/8/layout/lProcess3"/>
    <dgm:cxn modelId="{45065DE4-CE0F-E842-A0A1-A49A6DF0C94A}" type="presParOf" srcId="{6EFD260A-9E89-C940-8356-6D705367F229}" destId="{A4C5CC77-4BAB-D247-BD93-EBF50D809D5D}" srcOrd="5" destOrd="0" presId="urn:microsoft.com/office/officeart/2005/8/layout/lProcess3"/>
    <dgm:cxn modelId="{7E9289B6-2C92-C94B-BC33-7145789F776A}" type="presParOf" srcId="{6EFD260A-9E89-C940-8356-6D705367F229}" destId="{739D5A01-4621-BD42-94F0-447749392668}" srcOrd="6" destOrd="0" presId="urn:microsoft.com/office/officeart/2005/8/layout/lProcess3"/>
    <dgm:cxn modelId="{3F88878D-CB44-294C-BD3F-960BA5F72730}" type="presParOf" srcId="{739D5A01-4621-BD42-94F0-447749392668}" destId="{FA721523-9B5C-2F48-841E-F499125C9767}"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A515F6-52E4-E048-81AF-E24E93E6A121}"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ru-RU"/>
        </a:p>
      </dgm:t>
    </dgm:pt>
    <dgm:pt modelId="{131AC602-02C5-7942-94C3-E25A45EF5C4D}">
      <dgm:prSet phldrT="[Текст]"/>
      <dgm:spPr>
        <a:solidFill>
          <a:schemeClr val="bg1"/>
        </a:solidFill>
        <a:ln w="41275">
          <a:solidFill>
            <a:schemeClr val="tx1"/>
          </a:solidFill>
        </a:ln>
      </dgm:spPr>
      <dgm:t>
        <a:bodyPr/>
        <a:lstStyle/>
        <a:p>
          <a:r>
            <a:rPr lang="en-US" dirty="0">
              <a:solidFill>
                <a:schemeClr val="tx1"/>
              </a:solidFill>
            </a:rPr>
            <a:t>Client’s data</a:t>
          </a:r>
          <a:endParaRPr lang="ru-RU" dirty="0">
            <a:solidFill>
              <a:schemeClr val="tx1"/>
            </a:solidFill>
          </a:endParaRPr>
        </a:p>
      </dgm:t>
    </dgm:pt>
    <dgm:pt modelId="{C943DE89-F37D-3F45-B502-6E60546F263E}" type="parTrans" cxnId="{B6D028A4-7B14-F048-BCFF-2DC586662798}">
      <dgm:prSet/>
      <dgm:spPr/>
      <dgm:t>
        <a:bodyPr/>
        <a:lstStyle/>
        <a:p>
          <a:endParaRPr lang="ru-RU"/>
        </a:p>
      </dgm:t>
    </dgm:pt>
    <dgm:pt modelId="{C6F6A2BE-EEA6-8C41-9D4E-D343A5DFE108}" type="sibTrans" cxnId="{B6D028A4-7B14-F048-BCFF-2DC586662798}">
      <dgm:prSet/>
      <dgm:spPr/>
      <dgm:t>
        <a:bodyPr/>
        <a:lstStyle/>
        <a:p>
          <a:endParaRPr lang="ru-RU"/>
        </a:p>
      </dgm:t>
    </dgm:pt>
    <dgm:pt modelId="{A6E1F485-F4B6-C041-A227-EEC1817D4B28}">
      <dgm:prSet phldrT="[Текст]"/>
      <dgm:spPr>
        <a:solidFill>
          <a:schemeClr val="tx2">
            <a:lumMod val="25000"/>
            <a:lumOff val="75000"/>
          </a:schemeClr>
        </a:solidFill>
        <a:ln w="41275">
          <a:solidFill>
            <a:schemeClr val="tx1"/>
          </a:solidFill>
        </a:ln>
      </dgm:spPr>
      <dgm:t>
        <a:bodyPr/>
        <a:lstStyle/>
        <a:p>
          <a:r>
            <a:rPr lang="en-US" dirty="0">
              <a:solidFill>
                <a:schemeClr val="tx1"/>
              </a:solidFill>
            </a:rPr>
            <a:t>The last marketing campaign</a:t>
          </a:r>
          <a:endParaRPr lang="ru-RU" dirty="0">
            <a:solidFill>
              <a:schemeClr val="tx1"/>
            </a:solidFill>
          </a:endParaRPr>
        </a:p>
      </dgm:t>
    </dgm:pt>
    <dgm:pt modelId="{C07B5A89-8A25-C142-94F3-816CF16BBD1F}" type="parTrans" cxnId="{283F5C20-BC2E-7348-B77F-48E1E7D0D85E}">
      <dgm:prSet/>
      <dgm:spPr/>
      <dgm:t>
        <a:bodyPr/>
        <a:lstStyle/>
        <a:p>
          <a:endParaRPr lang="ru-RU"/>
        </a:p>
      </dgm:t>
    </dgm:pt>
    <dgm:pt modelId="{54AF631F-9C50-FE43-8B75-18FB6D3EB49A}" type="sibTrans" cxnId="{283F5C20-BC2E-7348-B77F-48E1E7D0D85E}">
      <dgm:prSet/>
      <dgm:spPr/>
      <dgm:t>
        <a:bodyPr/>
        <a:lstStyle/>
        <a:p>
          <a:endParaRPr lang="ru-RU"/>
        </a:p>
      </dgm:t>
    </dgm:pt>
    <dgm:pt modelId="{FDB3E918-EDEA-4548-A396-325D659ED89C}">
      <dgm:prSet phldrT="[Текст]"/>
      <dgm:spPr>
        <a:solidFill>
          <a:schemeClr val="bg1"/>
        </a:solidFill>
        <a:ln w="41275">
          <a:solidFill>
            <a:schemeClr val="tx1"/>
          </a:solidFill>
        </a:ln>
      </dgm:spPr>
      <dgm:t>
        <a:bodyPr/>
        <a:lstStyle/>
        <a:p>
          <a:r>
            <a:rPr lang="en-US" dirty="0">
              <a:solidFill>
                <a:schemeClr val="tx1"/>
              </a:solidFill>
            </a:rPr>
            <a:t>Social and Economy context</a:t>
          </a:r>
          <a:endParaRPr lang="ru-RU" dirty="0">
            <a:solidFill>
              <a:schemeClr val="tx1"/>
            </a:solidFill>
          </a:endParaRPr>
        </a:p>
      </dgm:t>
    </dgm:pt>
    <dgm:pt modelId="{DC6C72BE-71F2-8D45-BE8F-FCA25BB38BEB}" type="parTrans" cxnId="{A7F3E38E-9FDE-834D-864C-3263913E5FD3}">
      <dgm:prSet/>
      <dgm:spPr/>
      <dgm:t>
        <a:bodyPr/>
        <a:lstStyle/>
        <a:p>
          <a:endParaRPr lang="ru-RU"/>
        </a:p>
      </dgm:t>
    </dgm:pt>
    <dgm:pt modelId="{9066F66F-775E-C14E-9DCD-EA232DADA5BB}" type="sibTrans" cxnId="{A7F3E38E-9FDE-834D-864C-3263913E5FD3}">
      <dgm:prSet/>
      <dgm:spPr/>
      <dgm:t>
        <a:bodyPr/>
        <a:lstStyle/>
        <a:p>
          <a:endParaRPr lang="ru-RU"/>
        </a:p>
      </dgm:t>
    </dgm:pt>
    <dgm:pt modelId="{6263A01C-386E-0B47-A321-A766CE5DA122}">
      <dgm:prSet/>
      <dgm:spPr>
        <a:solidFill>
          <a:schemeClr val="bg1"/>
        </a:solidFill>
        <a:ln w="41275"/>
      </dgm:spPr>
      <dgm:t>
        <a:bodyPr/>
        <a:lstStyle/>
        <a:p>
          <a:r>
            <a:rPr lang="en-US" dirty="0">
              <a:solidFill>
                <a:schemeClr val="tx1"/>
              </a:solidFill>
            </a:rPr>
            <a:t>Other’s</a:t>
          </a:r>
          <a:endParaRPr lang="ru-RU" dirty="0">
            <a:solidFill>
              <a:schemeClr val="tx1"/>
            </a:solidFill>
          </a:endParaRPr>
        </a:p>
      </dgm:t>
    </dgm:pt>
    <dgm:pt modelId="{970657C6-4168-844B-A420-AB07CC5AC63C}" type="parTrans" cxnId="{F38004B7-EE21-D442-9DDD-A0CDE7D5BD42}">
      <dgm:prSet/>
      <dgm:spPr/>
      <dgm:t>
        <a:bodyPr/>
        <a:lstStyle/>
        <a:p>
          <a:endParaRPr lang="ru-RU"/>
        </a:p>
      </dgm:t>
    </dgm:pt>
    <dgm:pt modelId="{5AB03DEC-580E-7E49-B0DA-59378B9BFF11}" type="sibTrans" cxnId="{F38004B7-EE21-D442-9DDD-A0CDE7D5BD42}">
      <dgm:prSet/>
      <dgm:spPr/>
      <dgm:t>
        <a:bodyPr/>
        <a:lstStyle/>
        <a:p>
          <a:endParaRPr lang="ru-RU"/>
        </a:p>
      </dgm:t>
    </dgm:pt>
    <dgm:pt modelId="{6EFD260A-9E89-C940-8356-6D705367F229}" type="pres">
      <dgm:prSet presAssocID="{42A515F6-52E4-E048-81AF-E24E93E6A121}" presName="Name0" presStyleCnt="0">
        <dgm:presLayoutVars>
          <dgm:chPref val="3"/>
          <dgm:dir/>
          <dgm:animLvl val="lvl"/>
          <dgm:resizeHandles/>
        </dgm:presLayoutVars>
      </dgm:prSet>
      <dgm:spPr/>
    </dgm:pt>
    <dgm:pt modelId="{AC504191-F43C-744A-885E-401678EB6CE0}" type="pres">
      <dgm:prSet presAssocID="{131AC602-02C5-7942-94C3-E25A45EF5C4D}" presName="horFlow" presStyleCnt="0"/>
      <dgm:spPr/>
    </dgm:pt>
    <dgm:pt modelId="{5874853D-70FC-4043-8565-44DD19FFA891}" type="pres">
      <dgm:prSet presAssocID="{131AC602-02C5-7942-94C3-E25A45EF5C4D}" presName="bigChev" presStyleLbl="node1" presStyleIdx="0" presStyleCnt="4" custLinFactNeighborX="459" custLinFactNeighborY="-152"/>
      <dgm:spPr/>
    </dgm:pt>
    <dgm:pt modelId="{D0EA04EB-3D3B-F64A-9A88-2887E69B14E7}" type="pres">
      <dgm:prSet presAssocID="{131AC602-02C5-7942-94C3-E25A45EF5C4D}" presName="vSp" presStyleCnt="0"/>
      <dgm:spPr/>
    </dgm:pt>
    <dgm:pt modelId="{0DBD93BA-9800-CF4B-9336-A2F2F5175CBF}" type="pres">
      <dgm:prSet presAssocID="{A6E1F485-F4B6-C041-A227-EEC1817D4B28}" presName="horFlow" presStyleCnt="0"/>
      <dgm:spPr/>
    </dgm:pt>
    <dgm:pt modelId="{D7859311-8DA5-7A43-971F-934375B3D370}" type="pres">
      <dgm:prSet presAssocID="{A6E1F485-F4B6-C041-A227-EEC1817D4B28}" presName="bigChev" presStyleLbl="node1" presStyleIdx="1" presStyleCnt="4" custLinFactNeighborX="13521" custLinFactNeighborY="-2330"/>
      <dgm:spPr/>
    </dgm:pt>
    <dgm:pt modelId="{467B70F2-BF47-F843-A555-86711C6E27FF}" type="pres">
      <dgm:prSet presAssocID="{A6E1F485-F4B6-C041-A227-EEC1817D4B28}" presName="vSp" presStyleCnt="0"/>
      <dgm:spPr/>
    </dgm:pt>
    <dgm:pt modelId="{2E1998C6-2C23-2246-8AA3-C7402C0F75DC}" type="pres">
      <dgm:prSet presAssocID="{FDB3E918-EDEA-4548-A396-325D659ED89C}" presName="horFlow" presStyleCnt="0"/>
      <dgm:spPr/>
    </dgm:pt>
    <dgm:pt modelId="{170BC820-3883-344E-8D56-2A00164E0F83}" type="pres">
      <dgm:prSet presAssocID="{FDB3E918-EDEA-4548-A396-325D659ED89C}" presName="bigChev" presStyleLbl="node1" presStyleIdx="2" presStyleCnt="4"/>
      <dgm:spPr/>
    </dgm:pt>
    <dgm:pt modelId="{A4C5CC77-4BAB-D247-BD93-EBF50D809D5D}" type="pres">
      <dgm:prSet presAssocID="{FDB3E918-EDEA-4548-A396-325D659ED89C}" presName="vSp" presStyleCnt="0"/>
      <dgm:spPr/>
    </dgm:pt>
    <dgm:pt modelId="{739D5A01-4621-BD42-94F0-447749392668}" type="pres">
      <dgm:prSet presAssocID="{6263A01C-386E-0B47-A321-A766CE5DA122}" presName="horFlow" presStyleCnt="0"/>
      <dgm:spPr/>
    </dgm:pt>
    <dgm:pt modelId="{FA721523-9B5C-2F48-841E-F499125C9767}" type="pres">
      <dgm:prSet presAssocID="{6263A01C-386E-0B47-A321-A766CE5DA122}" presName="bigChev" presStyleLbl="node1" presStyleIdx="3" presStyleCnt="4"/>
      <dgm:spPr/>
    </dgm:pt>
  </dgm:ptLst>
  <dgm:cxnLst>
    <dgm:cxn modelId="{283F5C20-BC2E-7348-B77F-48E1E7D0D85E}" srcId="{42A515F6-52E4-E048-81AF-E24E93E6A121}" destId="{A6E1F485-F4B6-C041-A227-EEC1817D4B28}" srcOrd="1" destOrd="0" parTransId="{C07B5A89-8A25-C142-94F3-816CF16BBD1F}" sibTransId="{54AF631F-9C50-FE43-8B75-18FB6D3EB49A}"/>
    <dgm:cxn modelId="{12180C4A-31B6-374F-9957-999400AC9226}" type="presOf" srcId="{6263A01C-386E-0B47-A321-A766CE5DA122}" destId="{FA721523-9B5C-2F48-841E-F499125C9767}" srcOrd="0" destOrd="0" presId="urn:microsoft.com/office/officeart/2005/8/layout/lProcess3"/>
    <dgm:cxn modelId="{CE30845E-E646-3344-A98A-029088BFB315}" type="presOf" srcId="{42A515F6-52E4-E048-81AF-E24E93E6A121}" destId="{6EFD260A-9E89-C940-8356-6D705367F229}" srcOrd="0" destOrd="0" presId="urn:microsoft.com/office/officeart/2005/8/layout/lProcess3"/>
    <dgm:cxn modelId="{56B10964-5150-A542-9346-4E370396BCAF}" type="presOf" srcId="{A6E1F485-F4B6-C041-A227-EEC1817D4B28}" destId="{D7859311-8DA5-7A43-971F-934375B3D370}" srcOrd="0" destOrd="0" presId="urn:microsoft.com/office/officeart/2005/8/layout/lProcess3"/>
    <dgm:cxn modelId="{F8802D83-4612-534D-AA1A-E1CE2A6E1804}" type="presOf" srcId="{FDB3E918-EDEA-4548-A396-325D659ED89C}" destId="{170BC820-3883-344E-8D56-2A00164E0F83}" srcOrd="0" destOrd="0" presId="urn:microsoft.com/office/officeart/2005/8/layout/lProcess3"/>
    <dgm:cxn modelId="{36DEBB8A-681E-B044-BF27-33354E4CF807}" type="presOf" srcId="{131AC602-02C5-7942-94C3-E25A45EF5C4D}" destId="{5874853D-70FC-4043-8565-44DD19FFA891}" srcOrd="0" destOrd="0" presId="urn:microsoft.com/office/officeart/2005/8/layout/lProcess3"/>
    <dgm:cxn modelId="{A7F3E38E-9FDE-834D-864C-3263913E5FD3}" srcId="{42A515F6-52E4-E048-81AF-E24E93E6A121}" destId="{FDB3E918-EDEA-4548-A396-325D659ED89C}" srcOrd="2" destOrd="0" parTransId="{DC6C72BE-71F2-8D45-BE8F-FCA25BB38BEB}" sibTransId="{9066F66F-775E-C14E-9DCD-EA232DADA5BB}"/>
    <dgm:cxn modelId="{B6D028A4-7B14-F048-BCFF-2DC586662798}" srcId="{42A515F6-52E4-E048-81AF-E24E93E6A121}" destId="{131AC602-02C5-7942-94C3-E25A45EF5C4D}" srcOrd="0" destOrd="0" parTransId="{C943DE89-F37D-3F45-B502-6E60546F263E}" sibTransId="{C6F6A2BE-EEA6-8C41-9D4E-D343A5DFE108}"/>
    <dgm:cxn modelId="{F38004B7-EE21-D442-9DDD-A0CDE7D5BD42}" srcId="{42A515F6-52E4-E048-81AF-E24E93E6A121}" destId="{6263A01C-386E-0B47-A321-A766CE5DA122}" srcOrd="3" destOrd="0" parTransId="{970657C6-4168-844B-A420-AB07CC5AC63C}" sibTransId="{5AB03DEC-580E-7E49-B0DA-59378B9BFF11}"/>
    <dgm:cxn modelId="{B80380A2-CAD4-5341-94C0-EE7E609356E3}" type="presParOf" srcId="{6EFD260A-9E89-C940-8356-6D705367F229}" destId="{AC504191-F43C-744A-885E-401678EB6CE0}" srcOrd="0" destOrd="0" presId="urn:microsoft.com/office/officeart/2005/8/layout/lProcess3"/>
    <dgm:cxn modelId="{0D048D4E-7EFE-E54B-BB08-F39E69C8A7EB}" type="presParOf" srcId="{AC504191-F43C-744A-885E-401678EB6CE0}" destId="{5874853D-70FC-4043-8565-44DD19FFA891}" srcOrd="0" destOrd="0" presId="urn:microsoft.com/office/officeart/2005/8/layout/lProcess3"/>
    <dgm:cxn modelId="{C06755FF-1FFB-2647-9355-838B620D9832}" type="presParOf" srcId="{6EFD260A-9E89-C940-8356-6D705367F229}" destId="{D0EA04EB-3D3B-F64A-9A88-2887E69B14E7}" srcOrd="1" destOrd="0" presId="urn:microsoft.com/office/officeart/2005/8/layout/lProcess3"/>
    <dgm:cxn modelId="{99DFC857-FDFB-C648-B8AA-29C2515D0D80}" type="presParOf" srcId="{6EFD260A-9E89-C940-8356-6D705367F229}" destId="{0DBD93BA-9800-CF4B-9336-A2F2F5175CBF}" srcOrd="2" destOrd="0" presId="urn:microsoft.com/office/officeart/2005/8/layout/lProcess3"/>
    <dgm:cxn modelId="{DED69C45-E62F-F443-A3D4-A38484276DE9}" type="presParOf" srcId="{0DBD93BA-9800-CF4B-9336-A2F2F5175CBF}" destId="{D7859311-8DA5-7A43-971F-934375B3D370}" srcOrd="0" destOrd="0" presId="urn:microsoft.com/office/officeart/2005/8/layout/lProcess3"/>
    <dgm:cxn modelId="{B0FBC1E3-C8A8-A440-8FE6-7FE2737E4D7E}" type="presParOf" srcId="{6EFD260A-9E89-C940-8356-6D705367F229}" destId="{467B70F2-BF47-F843-A555-86711C6E27FF}" srcOrd="3" destOrd="0" presId="urn:microsoft.com/office/officeart/2005/8/layout/lProcess3"/>
    <dgm:cxn modelId="{790EBB5B-F3B3-9A4E-9826-17EBBACB02C0}" type="presParOf" srcId="{6EFD260A-9E89-C940-8356-6D705367F229}" destId="{2E1998C6-2C23-2246-8AA3-C7402C0F75DC}" srcOrd="4" destOrd="0" presId="urn:microsoft.com/office/officeart/2005/8/layout/lProcess3"/>
    <dgm:cxn modelId="{526DEC46-C28B-864C-8088-AF1B41E53221}" type="presParOf" srcId="{2E1998C6-2C23-2246-8AA3-C7402C0F75DC}" destId="{170BC820-3883-344E-8D56-2A00164E0F83}" srcOrd="0" destOrd="0" presId="urn:microsoft.com/office/officeart/2005/8/layout/lProcess3"/>
    <dgm:cxn modelId="{45065DE4-CE0F-E842-A0A1-A49A6DF0C94A}" type="presParOf" srcId="{6EFD260A-9E89-C940-8356-6D705367F229}" destId="{A4C5CC77-4BAB-D247-BD93-EBF50D809D5D}" srcOrd="5" destOrd="0" presId="urn:microsoft.com/office/officeart/2005/8/layout/lProcess3"/>
    <dgm:cxn modelId="{7E9289B6-2C92-C94B-BC33-7145789F776A}" type="presParOf" srcId="{6EFD260A-9E89-C940-8356-6D705367F229}" destId="{739D5A01-4621-BD42-94F0-447749392668}" srcOrd="6" destOrd="0" presId="urn:microsoft.com/office/officeart/2005/8/layout/lProcess3"/>
    <dgm:cxn modelId="{3F88878D-CB44-294C-BD3F-960BA5F72730}" type="presParOf" srcId="{739D5A01-4621-BD42-94F0-447749392668}" destId="{FA721523-9B5C-2F48-841E-F499125C9767}"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A515F6-52E4-E048-81AF-E24E93E6A121}"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ru-RU"/>
        </a:p>
      </dgm:t>
    </dgm:pt>
    <dgm:pt modelId="{131AC602-02C5-7942-94C3-E25A45EF5C4D}">
      <dgm:prSet phldrT="[Текст]"/>
      <dgm:spPr>
        <a:solidFill>
          <a:schemeClr val="bg1"/>
        </a:solidFill>
        <a:ln w="41275">
          <a:solidFill>
            <a:schemeClr val="tx1"/>
          </a:solidFill>
        </a:ln>
      </dgm:spPr>
      <dgm:t>
        <a:bodyPr/>
        <a:lstStyle/>
        <a:p>
          <a:r>
            <a:rPr lang="en-US" dirty="0">
              <a:solidFill>
                <a:schemeClr val="tx1"/>
              </a:solidFill>
            </a:rPr>
            <a:t>Client’s data</a:t>
          </a:r>
          <a:endParaRPr lang="ru-RU" dirty="0">
            <a:solidFill>
              <a:schemeClr val="tx1"/>
            </a:solidFill>
          </a:endParaRPr>
        </a:p>
      </dgm:t>
    </dgm:pt>
    <dgm:pt modelId="{C943DE89-F37D-3F45-B502-6E60546F263E}" type="parTrans" cxnId="{B6D028A4-7B14-F048-BCFF-2DC586662798}">
      <dgm:prSet/>
      <dgm:spPr/>
      <dgm:t>
        <a:bodyPr/>
        <a:lstStyle/>
        <a:p>
          <a:endParaRPr lang="ru-RU"/>
        </a:p>
      </dgm:t>
    </dgm:pt>
    <dgm:pt modelId="{C6F6A2BE-EEA6-8C41-9D4E-D343A5DFE108}" type="sibTrans" cxnId="{B6D028A4-7B14-F048-BCFF-2DC586662798}">
      <dgm:prSet/>
      <dgm:spPr/>
      <dgm:t>
        <a:bodyPr/>
        <a:lstStyle/>
        <a:p>
          <a:endParaRPr lang="ru-RU"/>
        </a:p>
      </dgm:t>
    </dgm:pt>
    <dgm:pt modelId="{A6E1F485-F4B6-C041-A227-EEC1817D4B28}">
      <dgm:prSet phldrT="[Текст]"/>
      <dgm:spPr>
        <a:solidFill>
          <a:schemeClr val="bg1"/>
        </a:solidFill>
        <a:ln w="41275">
          <a:solidFill>
            <a:schemeClr val="tx1"/>
          </a:solidFill>
        </a:ln>
      </dgm:spPr>
      <dgm:t>
        <a:bodyPr/>
        <a:lstStyle/>
        <a:p>
          <a:r>
            <a:rPr lang="en-US" dirty="0">
              <a:solidFill>
                <a:schemeClr val="tx1"/>
              </a:solidFill>
            </a:rPr>
            <a:t>The last marketing campaign</a:t>
          </a:r>
          <a:endParaRPr lang="ru-RU" dirty="0">
            <a:solidFill>
              <a:schemeClr val="tx1"/>
            </a:solidFill>
          </a:endParaRPr>
        </a:p>
      </dgm:t>
    </dgm:pt>
    <dgm:pt modelId="{C07B5A89-8A25-C142-94F3-816CF16BBD1F}" type="parTrans" cxnId="{283F5C20-BC2E-7348-B77F-48E1E7D0D85E}">
      <dgm:prSet/>
      <dgm:spPr/>
      <dgm:t>
        <a:bodyPr/>
        <a:lstStyle/>
        <a:p>
          <a:endParaRPr lang="ru-RU"/>
        </a:p>
      </dgm:t>
    </dgm:pt>
    <dgm:pt modelId="{54AF631F-9C50-FE43-8B75-18FB6D3EB49A}" type="sibTrans" cxnId="{283F5C20-BC2E-7348-B77F-48E1E7D0D85E}">
      <dgm:prSet/>
      <dgm:spPr/>
      <dgm:t>
        <a:bodyPr/>
        <a:lstStyle/>
        <a:p>
          <a:endParaRPr lang="ru-RU"/>
        </a:p>
      </dgm:t>
    </dgm:pt>
    <dgm:pt modelId="{FDB3E918-EDEA-4548-A396-325D659ED89C}">
      <dgm:prSet phldrT="[Текст]"/>
      <dgm:spPr>
        <a:solidFill>
          <a:schemeClr val="tx2">
            <a:lumMod val="25000"/>
            <a:lumOff val="75000"/>
          </a:schemeClr>
        </a:solidFill>
        <a:ln w="41275">
          <a:solidFill>
            <a:schemeClr val="tx1"/>
          </a:solidFill>
        </a:ln>
      </dgm:spPr>
      <dgm:t>
        <a:bodyPr/>
        <a:lstStyle/>
        <a:p>
          <a:r>
            <a:rPr lang="en-US" dirty="0">
              <a:solidFill>
                <a:schemeClr val="tx1"/>
              </a:solidFill>
            </a:rPr>
            <a:t>Social and Economy context</a:t>
          </a:r>
          <a:endParaRPr lang="ru-RU" dirty="0">
            <a:solidFill>
              <a:schemeClr val="tx1"/>
            </a:solidFill>
          </a:endParaRPr>
        </a:p>
      </dgm:t>
    </dgm:pt>
    <dgm:pt modelId="{DC6C72BE-71F2-8D45-BE8F-FCA25BB38BEB}" type="parTrans" cxnId="{A7F3E38E-9FDE-834D-864C-3263913E5FD3}">
      <dgm:prSet/>
      <dgm:spPr/>
      <dgm:t>
        <a:bodyPr/>
        <a:lstStyle/>
        <a:p>
          <a:endParaRPr lang="ru-RU"/>
        </a:p>
      </dgm:t>
    </dgm:pt>
    <dgm:pt modelId="{9066F66F-775E-C14E-9DCD-EA232DADA5BB}" type="sibTrans" cxnId="{A7F3E38E-9FDE-834D-864C-3263913E5FD3}">
      <dgm:prSet/>
      <dgm:spPr/>
      <dgm:t>
        <a:bodyPr/>
        <a:lstStyle/>
        <a:p>
          <a:endParaRPr lang="ru-RU"/>
        </a:p>
      </dgm:t>
    </dgm:pt>
    <dgm:pt modelId="{6263A01C-386E-0B47-A321-A766CE5DA122}">
      <dgm:prSet/>
      <dgm:spPr>
        <a:solidFill>
          <a:schemeClr val="bg1"/>
        </a:solidFill>
        <a:ln w="41275"/>
      </dgm:spPr>
      <dgm:t>
        <a:bodyPr/>
        <a:lstStyle/>
        <a:p>
          <a:r>
            <a:rPr lang="en-US" dirty="0">
              <a:solidFill>
                <a:schemeClr val="tx1"/>
              </a:solidFill>
            </a:rPr>
            <a:t>Other’s</a:t>
          </a:r>
          <a:endParaRPr lang="ru-RU" dirty="0">
            <a:solidFill>
              <a:schemeClr val="tx1"/>
            </a:solidFill>
          </a:endParaRPr>
        </a:p>
      </dgm:t>
    </dgm:pt>
    <dgm:pt modelId="{970657C6-4168-844B-A420-AB07CC5AC63C}" type="parTrans" cxnId="{F38004B7-EE21-D442-9DDD-A0CDE7D5BD42}">
      <dgm:prSet/>
      <dgm:spPr/>
      <dgm:t>
        <a:bodyPr/>
        <a:lstStyle/>
        <a:p>
          <a:endParaRPr lang="ru-RU"/>
        </a:p>
      </dgm:t>
    </dgm:pt>
    <dgm:pt modelId="{5AB03DEC-580E-7E49-B0DA-59378B9BFF11}" type="sibTrans" cxnId="{F38004B7-EE21-D442-9DDD-A0CDE7D5BD42}">
      <dgm:prSet/>
      <dgm:spPr/>
      <dgm:t>
        <a:bodyPr/>
        <a:lstStyle/>
        <a:p>
          <a:endParaRPr lang="ru-RU"/>
        </a:p>
      </dgm:t>
    </dgm:pt>
    <dgm:pt modelId="{6EFD260A-9E89-C940-8356-6D705367F229}" type="pres">
      <dgm:prSet presAssocID="{42A515F6-52E4-E048-81AF-E24E93E6A121}" presName="Name0" presStyleCnt="0">
        <dgm:presLayoutVars>
          <dgm:chPref val="3"/>
          <dgm:dir/>
          <dgm:animLvl val="lvl"/>
          <dgm:resizeHandles/>
        </dgm:presLayoutVars>
      </dgm:prSet>
      <dgm:spPr/>
    </dgm:pt>
    <dgm:pt modelId="{AC504191-F43C-744A-885E-401678EB6CE0}" type="pres">
      <dgm:prSet presAssocID="{131AC602-02C5-7942-94C3-E25A45EF5C4D}" presName="horFlow" presStyleCnt="0"/>
      <dgm:spPr/>
    </dgm:pt>
    <dgm:pt modelId="{5874853D-70FC-4043-8565-44DD19FFA891}" type="pres">
      <dgm:prSet presAssocID="{131AC602-02C5-7942-94C3-E25A45EF5C4D}" presName="bigChev" presStyleLbl="node1" presStyleIdx="0" presStyleCnt="4" custLinFactNeighborX="-474" custLinFactNeighborY="-152"/>
      <dgm:spPr/>
    </dgm:pt>
    <dgm:pt modelId="{D0EA04EB-3D3B-F64A-9A88-2887E69B14E7}" type="pres">
      <dgm:prSet presAssocID="{131AC602-02C5-7942-94C3-E25A45EF5C4D}" presName="vSp" presStyleCnt="0"/>
      <dgm:spPr/>
    </dgm:pt>
    <dgm:pt modelId="{0DBD93BA-9800-CF4B-9336-A2F2F5175CBF}" type="pres">
      <dgm:prSet presAssocID="{A6E1F485-F4B6-C041-A227-EEC1817D4B28}" presName="horFlow" presStyleCnt="0"/>
      <dgm:spPr/>
    </dgm:pt>
    <dgm:pt modelId="{D7859311-8DA5-7A43-971F-934375B3D370}" type="pres">
      <dgm:prSet presAssocID="{A6E1F485-F4B6-C041-A227-EEC1817D4B28}" presName="bigChev" presStyleLbl="node1" presStyleIdx="1" presStyleCnt="4"/>
      <dgm:spPr/>
    </dgm:pt>
    <dgm:pt modelId="{467B70F2-BF47-F843-A555-86711C6E27FF}" type="pres">
      <dgm:prSet presAssocID="{A6E1F485-F4B6-C041-A227-EEC1817D4B28}" presName="vSp" presStyleCnt="0"/>
      <dgm:spPr/>
    </dgm:pt>
    <dgm:pt modelId="{2E1998C6-2C23-2246-8AA3-C7402C0F75DC}" type="pres">
      <dgm:prSet presAssocID="{FDB3E918-EDEA-4548-A396-325D659ED89C}" presName="horFlow" presStyleCnt="0"/>
      <dgm:spPr/>
    </dgm:pt>
    <dgm:pt modelId="{170BC820-3883-344E-8D56-2A00164E0F83}" type="pres">
      <dgm:prSet presAssocID="{FDB3E918-EDEA-4548-A396-325D659ED89C}" presName="bigChev" presStyleLbl="node1" presStyleIdx="2" presStyleCnt="4" custLinFactNeighborX="13528" custLinFactNeighborY="3498"/>
      <dgm:spPr/>
    </dgm:pt>
    <dgm:pt modelId="{A4C5CC77-4BAB-D247-BD93-EBF50D809D5D}" type="pres">
      <dgm:prSet presAssocID="{FDB3E918-EDEA-4548-A396-325D659ED89C}" presName="vSp" presStyleCnt="0"/>
      <dgm:spPr/>
    </dgm:pt>
    <dgm:pt modelId="{739D5A01-4621-BD42-94F0-447749392668}" type="pres">
      <dgm:prSet presAssocID="{6263A01C-386E-0B47-A321-A766CE5DA122}" presName="horFlow" presStyleCnt="0"/>
      <dgm:spPr/>
    </dgm:pt>
    <dgm:pt modelId="{FA721523-9B5C-2F48-841E-F499125C9767}" type="pres">
      <dgm:prSet presAssocID="{6263A01C-386E-0B47-A321-A766CE5DA122}" presName="bigChev" presStyleLbl="node1" presStyleIdx="3" presStyleCnt="4"/>
      <dgm:spPr/>
    </dgm:pt>
  </dgm:ptLst>
  <dgm:cxnLst>
    <dgm:cxn modelId="{283F5C20-BC2E-7348-B77F-48E1E7D0D85E}" srcId="{42A515F6-52E4-E048-81AF-E24E93E6A121}" destId="{A6E1F485-F4B6-C041-A227-EEC1817D4B28}" srcOrd="1" destOrd="0" parTransId="{C07B5A89-8A25-C142-94F3-816CF16BBD1F}" sibTransId="{54AF631F-9C50-FE43-8B75-18FB6D3EB49A}"/>
    <dgm:cxn modelId="{12180C4A-31B6-374F-9957-999400AC9226}" type="presOf" srcId="{6263A01C-386E-0B47-A321-A766CE5DA122}" destId="{FA721523-9B5C-2F48-841E-F499125C9767}" srcOrd="0" destOrd="0" presId="urn:microsoft.com/office/officeart/2005/8/layout/lProcess3"/>
    <dgm:cxn modelId="{CE30845E-E646-3344-A98A-029088BFB315}" type="presOf" srcId="{42A515F6-52E4-E048-81AF-E24E93E6A121}" destId="{6EFD260A-9E89-C940-8356-6D705367F229}" srcOrd="0" destOrd="0" presId="urn:microsoft.com/office/officeart/2005/8/layout/lProcess3"/>
    <dgm:cxn modelId="{56B10964-5150-A542-9346-4E370396BCAF}" type="presOf" srcId="{A6E1F485-F4B6-C041-A227-EEC1817D4B28}" destId="{D7859311-8DA5-7A43-971F-934375B3D370}" srcOrd="0" destOrd="0" presId="urn:microsoft.com/office/officeart/2005/8/layout/lProcess3"/>
    <dgm:cxn modelId="{F8802D83-4612-534D-AA1A-E1CE2A6E1804}" type="presOf" srcId="{FDB3E918-EDEA-4548-A396-325D659ED89C}" destId="{170BC820-3883-344E-8D56-2A00164E0F83}" srcOrd="0" destOrd="0" presId="urn:microsoft.com/office/officeart/2005/8/layout/lProcess3"/>
    <dgm:cxn modelId="{36DEBB8A-681E-B044-BF27-33354E4CF807}" type="presOf" srcId="{131AC602-02C5-7942-94C3-E25A45EF5C4D}" destId="{5874853D-70FC-4043-8565-44DD19FFA891}" srcOrd="0" destOrd="0" presId="urn:microsoft.com/office/officeart/2005/8/layout/lProcess3"/>
    <dgm:cxn modelId="{A7F3E38E-9FDE-834D-864C-3263913E5FD3}" srcId="{42A515F6-52E4-E048-81AF-E24E93E6A121}" destId="{FDB3E918-EDEA-4548-A396-325D659ED89C}" srcOrd="2" destOrd="0" parTransId="{DC6C72BE-71F2-8D45-BE8F-FCA25BB38BEB}" sibTransId="{9066F66F-775E-C14E-9DCD-EA232DADA5BB}"/>
    <dgm:cxn modelId="{B6D028A4-7B14-F048-BCFF-2DC586662798}" srcId="{42A515F6-52E4-E048-81AF-E24E93E6A121}" destId="{131AC602-02C5-7942-94C3-E25A45EF5C4D}" srcOrd="0" destOrd="0" parTransId="{C943DE89-F37D-3F45-B502-6E60546F263E}" sibTransId="{C6F6A2BE-EEA6-8C41-9D4E-D343A5DFE108}"/>
    <dgm:cxn modelId="{F38004B7-EE21-D442-9DDD-A0CDE7D5BD42}" srcId="{42A515F6-52E4-E048-81AF-E24E93E6A121}" destId="{6263A01C-386E-0B47-A321-A766CE5DA122}" srcOrd="3" destOrd="0" parTransId="{970657C6-4168-844B-A420-AB07CC5AC63C}" sibTransId="{5AB03DEC-580E-7E49-B0DA-59378B9BFF11}"/>
    <dgm:cxn modelId="{B80380A2-CAD4-5341-94C0-EE7E609356E3}" type="presParOf" srcId="{6EFD260A-9E89-C940-8356-6D705367F229}" destId="{AC504191-F43C-744A-885E-401678EB6CE0}" srcOrd="0" destOrd="0" presId="urn:microsoft.com/office/officeart/2005/8/layout/lProcess3"/>
    <dgm:cxn modelId="{0D048D4E-7EFE-E54B-BB08-F39E69C8A7EB}" type="presParOf" srcId="{AC504191-F43C-744A-885E-401678EB6CE0}" destId="{5874853D-70FC-4043-8565-44DD19FFA891}" srcOrd="0" destOrd="0" presId="urn:microsoft.com/office/officeart/2005/8/layout/lProcess3"/>
    <dgm:cxn modelId="{C06755FF-1FFB-2647-9355-838B620D9832}" type="presParOf" srcId="{6EFD260A-9E89-C940-8356-6D705367F229}" destId="{D0EA04EB-3D3B-F64A-9A88-2887E69B14E7}" srcOrd="1" destOrd="0" presId="urn:microsoft.com/office/officeart/2005/8/layout/lProcess3"/>
    <dgm:cxn modelId="{99DFC857-FDFB-C648-B8AA-29C2515D0D80}" type="presParOf" srcId="{6EFD260A-9E89-C940-8356-6D705367F229}" destId="{0DBD93BA-9800-CF4B-9336-A2F2F5175CBF}" srcOrd="2" destOrd="0" presId="urn:microsoft.com/office/officeart/2005/8/layout/lProcess3"/>
    <dgm:cxn modelId="{DED69C45-E62F-F443-A3D4-A38484276DE9}" type="presParOf" srcId="{0DBD93BA-9800-CF4B-9336-A2F2F5175CBF}" destId="{D7859311-8DA5-7A43-971F-934375B3D370}" srcOrd="0" destOrd="0" presId="urn:microsoft.com/office/officeart/2005/8/layout/lProcess3"/>
    <dgm:cxn modelId="{B0FBC1E3-C8A8-A440-8FE6-7FE2737E4D7E}" type="presParOf" srcId="{6EFD260A-9E89-C940-8356-6D705367F229}" destId="{467B70F2-BF47-F843-A555-86711C6E27FF}" srcOrd="3" destOrd="0" presId="urn:microsoft.com/office/officeart/2005/8/layout/lProcess3"/>
    <dgm:cxn modelId="{790EBB5B-F3B3-9A4E-9826-17EBBACB02C0}" type="presParOf" srcId="{6EFD260A-9E89-C940-8356-6D705367F229}" destId="{2E1998C6-2C23-2246-8AA3-C7402C0F75DC}" srcOrd="4" destOrd="0" presId="urn:microsoft.com/office/officeart/2005/8/layout/lProcess3"/>
    <dgm:cxn modelId="{526DEC46-C28B-864C-8088-AF1B41E53221}" type="presParOf" srcId="{2E1998C6-2C23-2246-8AA3-C7402C0F75DC}" destId="{170BC820-3883-344E-8D56-2A00164E0F83}" srcOrd="0" destOrd="0" presId="urn:microsoft.com/office/officeart/2005/8/layout/lProcess3"/>
    <dgm:cxn modelId="{45065DE4-CE0F-E842-A0A1-A49A6DF0C94A}" type="presParOf" srcId="{6EFD260A-9E89-C940-8356-6D705367F229}" destId="{A4C5CC77-4BAB-D247-BD93-EBF50D809D5D}" srcOrd="5" destOrd="0" presId="urn:microsoft.com/office/officeart/2005/8/layout/lProcess3"/>
    <dgm:cxn modelId="{7E9289B6-2C92-C94B-BC33-7145789F776A}" type="presParOf" srcId="{6EFD260A-9E89-C940-8356-6D705367F229}" destId="{739D5A01-4621-BD42-94F0-447749392668}" srcOrd="6" destOrd="0" presId="urn:microsoft.com/office/officeart/2005/8/layout/lProcess3"/>
    <dgm:cxn modelId="{3F88878D-CB44-294C-BD3F-960BA5F72730}" type="presParOf" srcId="{739D5A01-4621-BD42-94F0-447749392668}" destId="{FA721523-9B5C-2F48-841E-F499125C9767}"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A515F6-52E4-E048-81AF-E24E93E6A121}"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ru-RU"/>
        </a:p>
      </dgm:t>
    </dgm:pt>
    <dgm:pt modelId="{131AC602-02C5-7942-94C3-E25A45EF5C4D}">
      <dgm:prSet phldrT="[Текст]"/>
      <dgm:spPr>
        <a:solidFill>
          <a:schemeClr val="bg1"/>
        </a:solidFill>
        <a:ln w="41275">
          <a:solidFill>
            <a:schemeClr val="tx1"/>
          </a:solidFill>
        </a:ln>
      </dgm:spPr>
      <dgm:t>
        <a:bodyPr/>
        <a:lstStyle/>
        <a:p>
          <a:r>
            <a:rPr lang="en-US" dirty="0">
              <a:solidFill>
                <a:schemeClr val="tx1"/>
              </a:solidFill>
            </a:rPr>
            <a:t>Client’s data</a:t>
          </a:r>
          <a:endParaRPr lang="ru-RU" dirty="0">
            <a:solidFill>
              <a:schemeClr val="tx1"/>
            </a:solidFill>
          </a:endParaRPr>
        </a:p>
      </dgm:t>
    </dgm:pt>
    <dgm:pt modelId="{C943DE89-F37D-3F45-B502-6E60546F263E}" type="parTrans" cxnId="{B6D028A4-7B14-F048-BCFF-2DC586662798}">
      <dgm:prSet/>
      <dgm:spPr/>
      <dgm:t>
        <a:bodyPr/>
        <a:lstStyle/>
        <a:p>
          <a:endParaRPr lang="ru-RU"/>
        </a:p>
      </dgm:t>
    </dgm:pt>
    <dgm:pt modelId="{C6F6A2BE-EEA6-8C41-9D4E-D343A5DFE108}" type="sibTrans" cxnId="{B6D028A4-7B14-F048-BCFF-2DC586662798}">
      <dgm:prSet/>
      <dgm:spPr/>
      <dgm:t>
        <a:bodyPr/>
        <a:lstStyle/>
        <a:p>
          <a:endParaRPr lang="ru-RU"/>
        </a:p>
      </dgm:t>
    </dgm:pt>
    <dgm:pt modelId="{A6E1F485-F4B6-C041-A227-EEC1817D4B28}">
      <dgm:prSet phldrT="[Текст]"/>
      <dgm:spPr>
        <a:solidFill>
          <a:schemeClr val="bg1"/>
        </a:solidFill>
        <a:ln w="41275">
          <a:solidFill>
            <a:schemeClr val="tx1"/>
          </a:solidFill>
        </a:ln>
      </dgm:spPr>
      <dgm:t>
        <a:bodyPr/>
        <a:lstStyle/>
        <a:p>
          <a:r>
            <a:rPr lang="en-US" dirty="0">
              <a:solidFill>
                <a:schemeClr val="tx1"/>
              </a:solidFill>
            </a:rPr>
            <a:t>The last marketing campaign</a:t>
          </a:r>
          <a:endParaRPr lang="ru-RU" dirty="0">
            <a:solidFill>
              <a:schemeClr val="tx1"/>
            </a:solidFill>
          </a:endParaRPr>
        </a:p>
      </dgm:t>
    </dgm:pt>
    <dgm:pt modelId="{C07B5A89-8A25-C142-94F3-816CF16BBD1F}" type="parTrans" cxnId="{283F5C20-BC2E-7348-B77F-48E1E7D0D85E}">
      <dgm:prSet/>
      <dgm:spPr/>
      <dgm:t>
        <a:bodyPr/>
        <a:lstStyle/>
        <a:p>
          <a:endParaRPr lang="ru-RU"/>
        </a:p>
      </dgm:t>
    </dgm:pt>
    <dgm:pt modelId="{54AF631F-9C50-FE43-8B75-18FB6D3EB49A}" type="sibTrans" cxnId="{283F5C20-BC2E-7348-B77F-48E1E7D0D85E}">
      <dgm:prSet/>
      <dgm:spPr/>
      <dgm:t>
        <a:bodyPr/>
        <a:lstStyle/>
        <a:p>
          <a:endParaRPr lang="ru-RU"/>
        </a:p>
      </dgm:t>
    </dgm:pt>
    <dgm:pt modelId="{FDB3E918-EDEA-4548-A396-325D659ED89C}">
      <dgm:prSet phldrT="[Текст]"/>
      <dgm:spPr>
        <a:solidFill>
          <a:schemeClr val="bg1"/>
        </a:solidFill>
        <a:ln w="41275">
          <a:solidFill>
            <a:schemeClr val="tx1"/>
          </a:solidFill>
        </a:ln>
      </dgm:spPr>
      <dgm:t>
        <a:bodyPr/>
        <a:lstStyle/>
        <a:p>
          <a:r>
            <a:rPr lang="en-US" dirty="0">
              <a:solidFill>
                <a:schemeClr val="tx1"/>
              </a:solidFill>
            </a:rPr>
            <a:t>Social and Economy context</a:t>
          </a:r>
          <a:endParaRPr lang="ru-RU" dirty="0">
            <a:solidFill>
              <a:schemeClr val="tx1"/>
            </a:solidFill>
          </a:endParaRPr>
        </a:p>
      </dgm:t>
    </dgm:pt>
    <dgm:pt modelId="{DC6C72BE-71F2-8D45-BE8F-FCA25BB38BEB}" type="parTrans" cxnId="{A7F3E38E-9FDE-834D-864C-3263913E5FD3}">
      <dgm:prSet/>
      <dgm:spPr/>
      <dgm:t>
        <a:bodyPr/>
        <a:lstStyle/>
        <a:p>
          <a:endParaRPr lang="ru-RU"/>
        </a:p>
      </dgm:t>
    </dgm:pt>
    <dgm:pt modelId="{9066F66F-775E-C14E-9DCD-EA232DADA5BB}" type="sibTrans" cxnId="{A7F3E38E-9FDE-834D-864C-3263913E5FD3}">
      <dgm:prSet/>
      <dgm:spPr/>
      <dgm:t>
        <a:bodyPr/>
        <a:lstStyle/>
        <a:p>
          <a:endParaRPr lang="ru-RU"/>
        </a:p>
      </dgm:t>
    </dgm:pt>
    <dgm:pt modelId="{6263A01C-386E-0B47-A321-A766CE5DA122}">
      <dgm:prSet/>
      <dgm:spPr>
        <a:solidFill>
          <a:schemeClr val="tx2">
            <a:lumMod val="25000"/>
            <a:lumOff val="75000"/>
          </a:schemeClr>
        </a:solidFill>
        <a:ln w="41275"/>
      </dgm:spPr>
      <dgm:t>
        <a:bodyPr/>
        <a:lstStyle/>
        <a:p>
          <a:r>
            <a:rPr lang="en-US" dirty="0">
              <a:solidFill>
                <a:schemeClr val="tx1"/>
              </a:solidFill>
            </a:rPr>
            <a:t>Other’s</a:t>
          </a:r>
          <a:endParaRPr lang="ru-RU" dirty="0">
            <a:solidFill>
              <a:schemeClr val="tx1"/>
            </a:solidFill>
          </a:endParaRPr>
        </a:p>
      </dgm:t>
    </dgm:pt>
    <dgm:pt modelId="{970657C6-4168-844B-A420-AB07CC5AC63C}" type="parTrans" cxnId="{F38004B7-EE21-D442-9DDD-A0CDE7D5BD42}">
      <dgm:prSet/>
      <dgm:spPr/>
      <dgm:t>
        <a:bodyPr/>
        <a:lstStyle/>
        <a:p>
          <a:endParaRPr lang="ru-RU"/>
        </a:p>
      </dgm:t>
    </dgm:pt>
    <dgm:pt modelId="{5AB03DEC-580E-7E49-B0DA-59378B9BFF11}" type="sibTrans" cxnId="{F38004B7-EE21-D442-9DDD-A0CDE7D5BD42}">
      <dgm:prSet/>
      <dgm:spPr/>
      <dgm:t>
        <a:bodyPr/>
        <a:lstStyle/>
        <a:p>
          <a:endParaRPr lang="ru-RU"/>
        </a:p>
      </dgm:t>
    </dgm:pt>
    <dgm:pt modelId="{6EFD260A-9E89-C940-8356-6D705367F229}" type="pres">
      <dgm:prSet presAssocID="{42A515F6-52E4-E048-81AF-E24E93E6A121}" presName="Name0" presStyleCnt="0">
        <dgm:presLayoutVars>
          <dgm:chPref val="3"/>
          <dgm:dir/>
          <dgm:animLvl val="lvl"/>
          <dgm:resizeHandles/>
        </dgm:presLayoutVars>
      </dgm:prSet>
      <dgm:spPr/>
    </dgm:pt>
    <dgm:pt modelId="{AC504191-F43C-744A-885E-401678EB6CE0}" type="pres">
      <dgm:prSet presAssocID="{131AC602-02C5-7942-94C3-E25A45EF5C4D}" presName="horFlow" presStyleCnt="0"/>
      <dgm:spPr/>
    </dgm:pt>
    <dgm:pt modelId="{5874853D-70FC-4043-8565-44DD19FFA891}" type="pres">
      <dgm:prSet presAssocID="{131AC602-02C5-7942-94C3-E25A45EF5C4D}" presName="bigChev" presStyleLbl="node1" presStyleIdx="0" presStyleCnt="4" custLinFactNeighborX="-8" custLinFactNeighborY="-152"/>
      <dgm:spPr/>
    </dgm:pt>
    <dgm:pt modelId="{D0EA04EB-3D3B-F64A-9A88-2887E69B14E7}" type="pres">
      <dgm:prSet presAssocID="{131AC602-02C5-7942-94C3-E25A45EF5C4D}" presName="vSp" presStyleCnt="0"/>
      <dgm:spPr/>
    </dgm:pt>
    <dgm:pt modelId="{0DBD93BA-9800-CF4B-9336-A2F2F5175CBF}" type="pres">
      <dgm:prSet presAssocID="{A6E1F485-F4B6-C041-A227-EEC1817D4B28}" presName="horFlow" presStyleCnt="0"/>
      <dgm:spPr/>
    </dgm:pt>
    <dgm:pt modelId="{D7859311-8DA5-7A43-971F-934375B3D370}" type="pres">
      <dgm:prSet presAssocID="{A6E1F485-F4B6-C041-A227-EEC1817D4B28}" presName="bigChev" presStyleLbl="node1" presStyleIdx="1" presStyleCnt="4"/>
      <dgm:spPr/>
    </dgm:pt>
    <dgm:pt modelId="{467B70F2-BF47-F843-A555-86711C6E27FF}" type="pres">
      <dgm:prSet presAssocID="{A6E1F485-F4B6-C041-A227-EEC1817D4B28}" presName="vSp" presStyleCnt="0"/>
      <dgm:spPr/>
    </dgm:pt>
    <dgm:pt modelId="{2E1998C6-2C23-2246-8AA3-C7402C0F75DC}" type="pres">
      <dgm:prSet presAssocID="{FDB3E918-EDEA-4548-A396-325D659ED89C}" presName="horFlow" presStyleCnt="0"/>
      <dgm:spPr/>
    </dgm:pt>
    <dgm:pt modelId="{170BC820-3883-344E-8D56-2A00164E0F83}" type="pres">
      <dgm:prSet presAssocID="{FDB3E918-EDEA-4548-A396-325D659ED89C}" presName="bigChev" presStyleLbl="node1" presStyleIdx="2" presStyleCnt="4"/>
      <dgm:spPr/>
    </dgm:pt>
    <dgm:pt modelId="{A4C5CC77-4BAB-D247-BD93-EBF50D809D5D}" type="pres">
      <dgm:prSet presAssocID="{FDB3E918-EDEA-4548-A396-325D659ED89C}" presName="vSp" presStyleCnt="0"/>
      <dgm:spPr/>
    </dgm:pt>
    <dgm:pt modelId="{739D5A01-4621-BD42-94F0-447749392668}" type="pres">
      <dgm:prSet presAssocID="{6263A01C-386E-0B47-A321-A766CE5DA122}" presName="horFlow" presStyleCnt="0"/>
      <dgm:spPr/>
    </dgm:pt>
    <dgm:pt modelId="{FA721523-9B5C-2F48-841E-F499125C9767}" type="pres">
      <dgm:prSet presAssocID="{6263A01C-386E-0B47-A321-A766CE5DA122}" presName="bigChev" presStyleLbl="node1" presStyleIdx="3" presStyleCnt="4" custLinFactNeighborX="13995" custLinFactNeighborY="152"/>
      <dgm:spPr/>
    </dgm:pt>
  </dgm:ptLst>
  <dgm:cxnLst>
    <dgm:cxn modelId="{283F5C20-BC2E-7348-B77F-48E1E7D0D85E}" srcId="{42A515F6-52E4-E048-81AF-E24E93E6A121}" destId="{A6E1F485-F4B6-C041-A227-EEC1817D4B28}" srcOrd="1" destOrd="0" parTransId="{C07B5A89-8A25-C142-94F3-816CF16BBD1F}" sibTransId="{54AF631F-9C50-FE43-8B75-18FB6D3EB49A}"/>
    <dgm:cxn modelId="{12180C4A-31B6-374F-9957-999400AC9226}" type="presOf" srcId="{6263A01C-386E-0B47-A321-A766CE5DA122}" destId="{FA721523-9B5C-2F48-841E-F499125C9767}" srcOrd="0" destOrd="0" presId="urn:microsoft.com/office/officeart/2005/8/layout/lProcess3"/>
    <dgm:cxn modelId="{CE30845E-E646-3344-A98A-029088BFB315}" type="presOf" srcId="{42A515F6-52E4-E048-81AF-E24E93E6A121}" destId="{6EFD260A-9E89-C940-8356-6D705367F229}" srcOrd="0" destOrd="0" presId="urn:microsoft.com/office/officeart/2005/8/layout/lProcess3"/>
    <dgm:cxn modelId="{56B10964-5150-A542-9346-4E370396BCAF}" type="presOf" srcId="{A6E1F485-F4B6-C041-A227-EEC1817D4B28}" destId="{D7859311-8DA5-7A43-971F-934375B3D370}" srcOrd="0" destOrd="0" presId="urn:microsoft.com/office/officeart/2005/8/layout/lProcess3"/>
    <dgm:cxn modelId="{F8802D83-4612-534D-AA1A-E1CE2A6E1804}" type="presOf" srcId="{FDB3E918-EDEA-4548-A396-325D659ED89C}" destId="{170BC820-3883-344E-8D56-2A00164E0F83}" srcOrd="0" destOrd="0" presId="urn:microsoft.com/office/officeart/2005/8/layout/lProcess3"/>
    <dgm:cxn modelId="{36DEBB8A-681E-B044-BF27-33354E4CF807}" type="presOf" srcId="{131AC602-02C5-7942-94C3-E25A45EF5C4D}" destId="{5874853D-70FC-4043-8565-44DD19FFA891}" srcOrd="0" destOrd="0" presId="urn:microsoft.com/office/officeart/2005/8/layout/lProcess3"/>
    <dgm:cxn modelId="{A7F3E38E-9FDE-834D-864C-3263913E5FD3}" srcId="{42A515F6-52E4-E048-81AF-E24E93E6A121}" destId="{FDB3E918-EDEA-4548-A396-325D659ED89C}" srcOrd="2" destOrd="0" parTransId="{DC6C72BE-71F2-8D45-BE8F-FCA25BB38BEB}" sibTransId="{9066F66F-775E-C14E-9DCD-EA232DADA5BB}"/>
    <dgm:cxn modelId="{B6D028A4-7B14-F048-BCFF-2DC586662798}" srcId="{42A515F6-52E4-E048-81AF-E24E93E6A121}" destId="{131AC602-02C5-7942-94C3-E25A45EF5C4D}" srcOrd="0" destOrd="0" parTransId="{C943DE89-F37D-3F45-B502-6E60546F263E}" sibTransId="{C6F6A2BE-EEA6-8C41-9D4E-D343A5DFE108}"/>
    <dgm:cxn modelId="{F38004B7-EE21-D442-9DDD-A0CDE7D5BD42}" srcId="{42A515F6-52E4-E048-81AF-E24E93E6A121}" destId="{6263A01C-386E-0B47-A321-A766CE5DA122}" srcOrd="3" destOrd="0" parTransId="{970657C6-4168-844B-A420-AB07CC5AC63C}" sibTransId="{5AB03DEC-580E-7E49-B0DA-59378B9BFF11}"/>
    <dgm:cxn modelId="{B80380A2-CAD4-5341-94C0-EE7E609356E3}" type="presParOf" srcId="{6EFD260A-9E89-C940-8356-6D705367F229}" destId="{AC504191-F43C-744A-885E-401678EB6CE0}" srcOrd="0" destOrd="0" presId="urn:microsoft.com/office/officeart/2005/8/layout/lProcess3"/>
    <dgm:cxn modelId="{0D048D4E-7EFE-E54B-BB08-F39E69C8A7EB}" type="presParOf" srcId="{AC504191-F43C-744A-885E-401678EB6CE0}" destId="{5874853D-70FC-4043-8565-44DD19FFA891}" srcOrd="0" destOrd="0" presId="urn:microsoft.com/office/officeart/2005/8/layout/lProcess3"/>
    <dgm:cxn modelId="{C06755FF-1FFB-2647-9355-838B620D9832}" type="presParOf" srcId="{6EFD260A-9E89-C940-8356-6D705367F229}" destId="{D0EA04EB-3D3B-F64A-9A88-2887E69B14E7}" srcOrd="1" destOrd="0" presId="urn:microsoft.com/office/officeart/2005/8/layout/lProcess3"/>
    <dgm:cxn modelId="{99DFC857-FDFB-C648-B8AA-29C2515D0D80}" type="presParOf" srcId="{6EFD260A-9E89-C940-8356-6D705367F229}" destId="{0DBD93BA-9800-CF4B-9336-A2F2F5175CBF}" srcOrd="2" destOrd="0" presId="urn:microsoft.com/office/officeart/2005/8/layout/lProcess3"/>
    <dgm:cxn modelId="{DED69C45-E62F-F443-A3D4-A38484276DE9}" type="presParOf" srcId="{0DBD93BA-9800-CF4B-9336-A2F2F5175CBF}" destId="{D7859311-8DA5-7A43-971F-934375B3D370}" srcOrd="0" destOrd="0" presId="urn:microsoft.com/office/officeart/2005/8/layout/lProcess3"/>
    <dgm:cxn modelId="{B0FBC1E3-C8A8-A440-8FE6-7FE2737E4D7E}" type="presParOf" srcId="{6EFD260A-9E89-C940-8356-6D705367F229}" destId="{467B70F2-BF47-F843-A555-86711C6E27FF}" srcOrd="3" destOrd="0" presId="urn:microsoft.com/office/officeart/2005/8/layout/lProcess3"/>
    <dgm:cxn modelId="{790EBB5B-F3B3-9A4E-9826-17EBBACB02C0}" type="presParOf" srcId="{6EFD260A-9E89-C940-8356-6D705367F229}" destId="{2E1998C6-2C23-2246-8AA3-C7402C0F75DC}" srcOrd="4" destOrd="0" presId="urn:microsoft.com/office/officeart/2005/8/layout/lProcess3"/>
    <dgm:cxn modelId="{526DEC46-C28B-864C-8088-AF1B41E53221}" type="presParOf" srcId="{2E1998C6-2C23-2246-8AA3-C7402C0F75DC}" destId="{170BC820-3883-344E-8D56-2A00164E0F83}" srcOrd="0" destOrd="0" presId="urn:microsoft.com/office/officeart/2005/8/layout/lProcess3"/>
    <dgm:cxn modelId="{45065DE4-CE0F-E842-A0A1-A49A6DF0C94A}" type="presParOf" srcId="{6EFD260A-9E89-C940-8356-6D705367F229}" destId="{A4C5CC77-4BAB-D247-BD93-EBF50D809D5D}" srcOrd="5" destOrd="0" presId="urn:microsoft.com/office/officeart/2005/8/layout/lProcess3"/>
    <dgm:cxn modelId="{7E9289B6-2C92-C94B-BC33-7145789F776A}" type="presParOf" srcId="{6EFD260A-9E89-C940-8356-6D705367F229}" destId="{739D5A01-4621-BD42-94F0-447749392668}" srcOrd="6" destOrd="0" presId="urn:microsoft.com/office/officeart/2005/8/layout/lProcess3"/>
    <dgm:cxn modelId="{3F88878D-CB44-294C-BD3F-960BA5F72730}" type="presParOf" srcId="{739D5A01-4621-BD42-94F0-447749392668}" destId="{FA721523-9B5C-2F48-841E-F499125C9767}"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853D-70FC-4043-8565-44DD19FFA891}">
      <dsp:nvSpPr>
        <dsp:cNvPr id="0" name=""/>
        <dsp:cNvSpPr/>
      </dsp:nvSpPr>
      <dsp:spPr>
        <a:xfrm>
          <a:off x="799635" y="0"/>
          <a:ext cx="3062752" cy="1225101"/>
        </a:xfrm>
        <a:prstGeom prst="chevron">
          <a:avLst/>
        </a:prstGeom>
        <a:solidFill>
          <a:schemeClr val="tx2">
            <a:lumMod val="25000"/>
            <a:lumOff val="75000"/>
          </a:schemeClr>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Client’s data</a:t>
          </a:r>
          <a:endParaRPr lang="ru-RU" sz="3000" kern="1200" dirty="0">
            <a:solidFill>
              <a:schemeClr val="tx1"/>
            </a:solidFill>
          </a:endParaRPr>
        </a:p>
      </dsp:txBody>
      <dsp:txXfrm>
        <a:off x="1412186" y="0"/>
        <a:ext cx="1837651" cy="1225101"/>
      </dsp:txXfrm>
    </dsp:sp>
    <dsp:sp modelId="{D7859311-8DA5-7A43-971F-934375B3D370}">
      <dsp:nvSpPr>
        <dsp:cNvPr id="0" name=""/>
        <dsp:cNvSpPr/>
      </dsp:nvSpPr>
      <dsp:spPr>
        <a:xfrm>
          <a:off x="399817" y="1398475"/>
          <a:ext cx="3062752" cy="1225101"/>
        </a:xfrm>
        <a:prstGeom prst="chevron">
          <a:avLst/>
        </a:prstGeom>
        <a:solidFill>
          <a:schemeClr val="bg1"/>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The last marketing campaign</a:t>
          </a:r>
          <a:endParaRPr lang="ru-RU" sz="3000" kern="1200" dirty="0">
            <a:solidFill>
              <a:schemeClr val="tx1"/>
            </a:solidFill>
          </a:endParaRPr>
        </a:p>
      </dsp:txBody>
      <dsp:txXfrm>
        <a:off x="1012368" y="1398475"/>
        <a:ext cx="1837651" cy="1225101"/>
      </dsp:txXfrm>
    </dsp:sp>
    <dsp:sp modelId="{170BC820-3883-344E-8D56-2A00164E0F83}">
      <dsp:nvSpPr>
        <dsp:cNvPr id="0" name=""/>
        <dsp:cNvSpPr/>
      </dsp:nvSpPr>
      <dsp:spPr>
        <a:xfrm>
          <a:off x="399817" y="2795090"/>
          <a:ext cx="3062752" cy="1225101"/>
        </a:xfrm>
        <a:prstGeom prst="chevron">
          <a:avLst/>
        </a:prstGeom>
        <a:solidFill>
          <a:schemeClr val="bg1"/>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Social and Economy context</a:t>
          </a:r>
          <a:endParaRPr lang="ru-RU" sz="3000" kern="1200" dirty="0">
            <a:solidFill>
              <a:schemeClr val="tx1"/>
            </a:solidFill>
          </a:endParaRPr>
        </a:p>
      </dsp:txBody>
      <dsp:txXfrm>
        <a:off x="1012368" y="2795090"/>
        <a:ext cx="1837651" cy="1225101"/>
      </dsp:txXfrm>
    </dsp:sp>
    <dsp:sp modelId="{FA721523-9B5C-2F48-841E-F499125C9767}">
      <dsp:nvSpPr>
        <dsp:cNvPr id="0" name=""/>
        <dsp:cNvSpPr/>
      </dsp:nvSpPr>
      <dsp:spPr>
        <a:xfrm>
          <a:off x="399817" y="4191705"/>
          <a:ext cx="3062752" cy="1225101"/>
        </a:xfrm>
        <a:prstGeom prst="chevron">
          <a:avLst/>
        </a:prstGeom>
        <a:solidFill>
          <a:schemeClr val="bg1"/>
        </a:solidFill>
        <a:ln w="41275" cap="flat" cmpd="sng" algn="in">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Other’s</a:t>
          </a:r>
          <a:endParaRPr lang="ru-RU" sz="3000" kern="1200" dirty="0">
            <a:solidFill>
              <a:schemeClr val="tx1"/>
            </a:solidFill>
          </a:endParaRPr>
        </a:p>
      </dsp:txBody>
      <dsp:txXfrm>
        <a:off x="1012368" y="4191705"/>
        <a:ext cx="1837651" cy="1225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853D-70FC-4043-8565-44DD19FFA891}">
      <dsp:nvSpPr>
        <dsp:cNvPr id="0" name=""/>
        <dsp:cNvSpPr/>
      </dsp:nvSpPr>
      <dsp:spPr>
        <a:xfrm>
          <a:off x="413875" y="0"/>
          <a:ext cx="3062752" cy="1225101"/>
        </a:xfrm>
        <a:prstGeom prst="chevron">
          <a:avLst/>
        </a:prstGeom>
        <a:solidFill>
          <a:schemeClr val="bg1"/>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Client’s data</a:t>
          </a:r>
          <a:endParaRPr lang="ru-RU" sz="3000" kern="1200" dirty="0">
            <a:solidFill>
              <a:schemeClr val="tx1"/>
            </a:solidFill>
          </a:endParaRPr>
        </a:p>
      </dsp:txBody>
      <dsp:txXfrm>
        <a:off x="1026426" y="0"/>
        <a:ext cx="1837651" cy="1225101"/>
      </dsp:txXfrm>
    </dsp:sp>
    <dsp:sp modelId="{D7859311-8DA5-7A43-971F-934375B3D370}">
      <dsp:nvSpPr>
        <dsp:cNvPr id="0" name=""/>
        <dsp:cNvSpPr/>
      </dsp:nvSpPr>
      <dsp:spPr>
        <a:xfrm>
          <a:off x="799635" y="1369930"/>
          <a:ext cx="3062752" cy="1225101"/>
        </a:xfrm>
        <a:prstGeom prst="chevron">
          <a:avLst/>
        </a:prstGeom>
        <a:solidFill>
          <a:schemeClr val="tx2">
            <a:lumMod val="25000"/>
            <a:lumOff val="75000"/>
          </a:schemeClr>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The last marketing campaign</a:t>
          </a:r>
          <a:endParaRPr lang="ru-RU" sz="3000" kern="1200" dirty="0">
            <a:solidFill>
              <a:schemeClr val="tx1"/>
            </a:solidFill>
          </a:endParaRPr>
        </a:p>
      </dsp:txBody>
      <dsp:txXfrm>
        <a:off x="1412186" y="1369930"/>
        <a:ext cx="1837651" cy="1225101"/>
      </dsp:txXfrm>
    </dsp:sp>
    <dsp:sp modelId="{170BC820-3883-344E-8D56-2A00164E0F83}">
      <dsp:nvSpPr>
        <dsp:cNvPr id="0" name=""/>
        <dsp:cNvSpPr/>
      </dsp:nvSpPr>
      <dsp:spPr>
        <a:xfrm>
          <a:off x="399817" y="2795090"/>
          <a:ext cx="3062752" cy="1225101"/>
        </a:xfrm>
        <a:prstGeom prst="chevron">
          <a:avLst/>
        </a:prstGeom>
        <a:solidFill>
          <a:schemeClr val="bg1"/>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Social and Economy context</a:t>
          </a:r>
          <a:endParaRPr lang="ru-RU" sz="3000" kern="1200" dirty="0">
            <a:solidFill>
              <a:schemeClr val="tx1"/>
            </a:solidFill>
          </a:endParaRPr>
        </a:p>
      </dsp:txBody>
      <dsp:txXfrm>
        <a:off x="1012368" y="2795090"/>
        <a:ext cx="1837651" cy="1225101"/>
      </dsp:txXfrm>
    </dsp:sp>
    <dsp:sp modelId="{FA721523-9B5C-2F48-841E-F499125C9767}">
      <dsp:nvSpPr>
        <dsp:cNvPr id="0" name=""/>
        <dsp:cNvSpPr/>
      </dsp:nvSpPr>
      <dsp:spPr>
        <a:xfrm>
          <a:off x="399817" y="4191705"/>
          <a:ext cx="3062752" cy="1225101"/>
        </a:xfrm>
        <a:prstGeom prst="chevron">
          <a:avLst/>
        </a:prstGeom>
        <a:solidFill>
          <a:schemeClr val="bg1"/>
        </a:solidFill>
        <a:ln w="41275" cap="flat" cmpd="sng" algn="in">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Other’s</a:t>
          </a:r>
          <a:endParaRPr lang="ru-RU" sz="3000" kern="1200" dirty="0">
            <a:solidFill>
              <a:schemeClr val="tx1"/>
            </a:solidFill>
          </a:endParaRPr>
        </a:p>
      </dsp:txBody>
      <dsp:txXfrm>
        <a:off x="1012368" y="4191705"/>
        <a:ext cx="1837651" cy="12251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853D-70FC-4043-8565-44DD19FFA891}">
      <dsp:nvSpPr>
        <dsp:cNvPr id="0" name=""/>
        <dsp:cNvSpPr/>
      </dsp:nvSpPr>
      <dsp:spPr>
        <a:xfrm>
          <a:off x="385300" y="0"/>
          <a:ext cx="3062752" cy="1225101"/>
        </a:xfrm>
        <a:prstGeom prst="chevron">
          <a:avLst/>
        </a:prstGeom>
        <a:solidFill>
          <a:schemeClr val="bg1"/>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Client’s data</a:t>
          </a:r>
          <a:endParaRPr lang="ru-RU" sz="3000" kern="1200" dirty="0">
            <a:solidFill>
              <a:schemeClr val="tx1"/>
            </a:solidFill>
          </a:endParaRPr>
        </a:p>
      </dsp:txBody>
      <dsp:txXfrm>
        <a:off x="997851" y="0"/>
        <a:ext cx="1837651" cy="1225101"/>
      </dsp:txXfrm>
    </dsp:sp>
    <dsp:sp modelId="{D7859311-8DA5-7A43-971F-934375B3D370}">
      <dsp:nvSpPr>
        <dsp:cNvPr id="0" name=""/>
        <dsp:cNvSpPr/>
      </dsp:nvSpPr>
      <dsp:spPr>
        <a:xfrm>
          <a:off x="399817" y="1398475"/>
          <a:ext cx="3062752" cy="1225101"/>
        </a:xfrm>
        <a:prstGeom prst="chevron">
          <a:avLst/>
        </a:prstGeom>
        <a:solidFill>
          <a:schemeClr val="bg1"/>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The last marketing campaign</a:t>
          </a:r>
          <a:endParaRPr lang="ru-RU" sz="3000" kern="1200" dirty="0">
            <a:solidFill>
              <a:schemeClr val="tx1"/>
            </a:solidFill>
          </a:endParaRPr>
        </a:p>
      </dsp:txBody>
      <dsp:txXfrm>
        <a:off x="1012368" y="1398475"/>
        <a:ext cx="1837651" cy="1225101"/>
      </dsp:txXfrm>
    </dsp:sp>
    <dsp:sp modelId="{170BC820-3883-344E-8D56-2A00164E0F83}">
      <dsp:nvSpPr>
        <dsp:cNvPr id="0" name=""/>
        <dsp:cNvSpPr/>
      </dsp:nvSpPr>
      <dsp:spPr>
        <a:xfrm>
          <a:off x="799635" y="2837944"/>
          <a:ext cx="3062752" cy="1225101"/>
        </a:xfrm>
        <a:prstGeom prst="chevron">
          <a:avLst/>
        </a:prstGeom>
        <a:solidFill>
          <a:schemeClr val="tx2">
            <a:lumMod val="25000"/>
            <a:lumOff val="75000"/>
          </a:schemeClr>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Social and Economy context</a:t>
          </a:r>
          <a:endParaRPr lang="ru-RU" sz="3000" kern="1200" dirty="0">
            <a:solidFill>
              <a:schemeClr val="tx1"/>
            </a:solidFill>
          </a:endParaRPr>
        </a:p>
      </dsp:txBody>
      <dsp:txXfrm>
        <a:off x="1412186" y="2837944"/>
        <a:ext cx="1837651" cy="1225101"/>
      </dsp:txXfrm>
    </dsp:sp>
    <dsp:sp modelId="{FA721523-9B5C-2F48-841E-F499125C9767}">
      <dsp:nvSpPr>
        <dsp:cNvPr id="0" name=""/>
        <dsp:cNvSpPr/>
      </dsp:nvSpPr>
      <dsp:spPr>
        <a:xfrm>
          <a:off x="399817" y="4191705"/>
          <a:ext cx="3062752" cy="1225101"/>
        </a:xfrm>
        <a:prstGeom prst="chevron">
          <a:avLst/>
        </a:prstGeom>
        <a:solidFill>
          <a:schemeClr val="bg1"/>
        </a:solidFill>
        <a:ln w="41275" cap="flat" cmpd="sng" algn="in">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Other’s</a:t>
          </a:r>
          <a:endParaRPr lang="ru-RU" sz="3000" kern="1200" dirty="0">
            <a:solidFill>
              <a:schemeClr val="tx1"/>
            </a:solidFill>
          </a:endParaRPr>
        </a:p>
      </dsp:txBody>
      <dsp:txXfrm>
        <a:off x="1012368" y="4191705"/>
        <a:ext cx="1837651" cy="12251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853D-70FC-4043-8565-44DD19FFA891}">
      <dsp:nvSpPr>
        <dsp:cNvPr id="0" name=""/>
        <dsp:cNvSpPr/>
      </dsp:nvSpPr>
      <dsp:spPr>
        <a:xfrm>
          <a:off x="399572" y="0"/>
          <a:ext cx="3062752" cy="1225101"/>
        </a:xfrm>
        <a:prstGeom prst="chevron">
          <a:avLst/>
        </a:prstGeom>
        <a:solidFill>
          <a:schemeClr val="bg1"/>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Client’s data</a:t>
          </a:r>
          <a:endParaRPr lang="ru-RU" sz="3000" kern="1200" dirty="0">
            <a:solidFill>
              <a:schemeClr val="tx1"/>
            </a:solidFill>
          </a:endParaRPr>
        </a:p>
      </dsp:txBody>
      <dsp:txXfrm>
        <a:off x="1012123" y="0"/>
        <a:ext cx="1837651" cy="1225101"/>
      </dsp:txXfrm>
    </dsp:sp>
    <dsp:sp modelId="{D7859311-8DA5-7A43-971F-934375B3D370}">
      <dsp:nvSpPr>
        <dsp:cNvPr id="0" name=""/>
        <dsp:cNvSpPr/>
      </dsp:nvSpPr>
      <dsp:spPr>
        <a:xfrm>
          <a:off x="399817" y="1398475"/>
          <a:ext cx="3062752" cy="1225101"/>
        </a:xfrm>
        <a:prstGeom prst="chevron">
          <a:avLst/>
        </a:prstGeom>
        <a:solidFill>
          <a:schemeClr val="bg1"/>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The last marketing campaign</a:t>
          </a:r>
          <a:endParaRPr lang="ru-RU" sz="3000" kern="1200" dirty="0">
            <a:solidFill>
              <a:schemeClr val="tx1"/>
            </a:solidFill>
          </a:endParaRPr>
        </a:p>
      </dsp:txBody>
      <dsp:txXfrm>
        <a:off x="1012368" y="1398475"/>
        <a:ext cx="1837651" cy="1225101"/>
      </dsp:txXfrm>
    </dsp:sp>
    <dsp:sp modelId="{170BC820-3883-344E-8D56-2A00164E0F83}">
      <dsp:nvSpPr>
        <dsp:cNvPr id="0" name=""/>
        <dsp:cNvSpPr/>
      </dsp:nvSpPr>
      <dsp:spPr>
        <a:xfrm>
          <a:off x="399817" y="2795090"/>
          <a:ext cx="3062752" cy="1225101"/>
        </a:xfrm>
        <a:prstGeom prst="chevron">
          <a:avLst/>
        </a:prstGeom>
        <a:solidFill>
          <a:schemeClr val="bg1"/>
        </a:solidFill>
        <a:ln w="41275" cap="flat" cmpd="sng" algn="in">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Social and Economy context</a:t>
          </a:r>
          <a:endParaRPr lang="ru-RU" sz="3000" kern="1200" dirty="0">
            <a:solidFill>
              <a:schemeClr val="tx1"/>
            </a:solidFill>
          </a:endParaRPr>
        </a:p>
      </dsp:txBody>
      <dsp:txXfrm>
        <a:off x="1012368" y="2795090"/>
        <a:ext cx="1837651" cy="1225101"/>
      </dsp:txXfrm>
    </dsp:sp>
    <dsp:sp modelId="{FA721523-9B5C-2F48-841E-F499125C9767}">
      <dsp:nvSpPr>
        <dsp:cNvPr id="0" name=""/>
        <dsp:cNvSpPr/>
      </dsp:nvSpPr>
      <dsp:spPr>
        <a:xfrm>
          <a:off x="799635" y="4193565"/>
          <a:ext cx="3062752" cy="1225101"/>
        </a:xfrm>
        <a:prstGeom prst="chevron">
          <a:avLst/>
        </a:prstGeom>
        <a:solidFill>
          <a:schemeClr val="tx2">
            <a:lumMod val="25000"/>
            <a:lumOff val="75000"/>
          </a:schemeClr>
        </a:solidFill>
        <a:ln w="41275" cap="flat" cmpd="sng" algn="in">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0" bIns="1905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tx1"/>
              </a:solidFill>
            </a:rPr>
            <a:t>Other’s</a:t>
          </a:r>
          <a:endParaRPr lang="ru-RU" sz="3000" kern="1200" dirty="0">
            <a:solidFill>
              <a:schemeClr val="tx1"/>
            </a:solidFill>
          </a:endParaRPr>
        </a:p>
      </dsp:txBody>
      <dsp:txXfrm>
        <a:off x="1412186" y="4193565"/>
        <a:ext cx="1837651" cy="122510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ru-RU"/>
              <a:t>Образец заголовка</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1/15/24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ru-RU"/>
              <a:t>Образец заголовка</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1/15/24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ru-RU"/>
              <a:t>Образец заголовка</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ru-RU"/>
              <a:t>Образец заголовка</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ru-RU"/>
              <a:t>Образец заголовка</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1/15/24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ru-RU"/>
              <a:t>Образец заголовка</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1/15/24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ru-RU"/>
              <a:t>Образец заголовка</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1/15/24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77BF82-A5E8-A152-A31E-2DD03CD5A29F}"/>
              </a:ext>
            </a:extLst>
          </p:cNvPr>
          <p:cNvSpPr>
            <a:spLocks noGrp="1"/>
          </p:cNvSpPr>
          <p:nvPr>
            <p:ph type="ctrTitle"/>
          </p:nvPr>
        </p:nvSpPr>
        <p:spPr/>
        <p:txBody>
          <a:bodyPr/>
          <a:lstStyle/>
          <a:p>
            <a:r>
              <a:rPr lang="en-US" b="1" i="0" u="none" strike="noStrike" dirty="0">
                <a:solidFill>
                  <a:srgbClr val="202124"/>
                </a:solidFill>
                <a:effectLst/>
                <a:latin typeface="Century Gothic" panose="020B0502020202020204" pitchFamily="34" charset="0"/>
              </a:rPr>
              <a:t>Bank Marketing Data Set</a:t>
            </a:r>
            <a:endParaRPr lang="ru-RU" dirty="0">
              <a:latin typeface="Century Gothic" panose="020B0502020202020204" pitchFamily="34" charset="0"/>
            </a:endParaRPr>
          </a:p>
        </p:txBody>
      </p:sp>
      <p:sp>
        <p:nvSpPr>
          <p:cNvPr id="3" name="Подзаголовок 2">
            <a:extLst>
              <a:ext uri="{FF2B5EF4-FFF2-40B4-BE49-F238E27FC236}">
                <a16:creationId xmlns:a16="http://schemas.microsoft.com/office/drawing/2014/main" id="{C2856136-E65E-6E60-CA76-81BF65B8281F}"/>
              </a:ext>
            </a:extLst>
          </p:cNvPr>
          <p:cNvSpPr>
            <a:spLocks noGrp="1"/>
          </p:cNvSpPr>
          <p:nvPr>
            <p:ph type="subTitle" idx="1"/>
          </p:nvPr>
        </p:nvSpPr>
        <p:spPr>
          <a:xfrm>
            <a:off x="2679906" y="3956279"/>
            <a:ext cx="6831673" cy="1758721"/>
          </a:xfrm>
        </p:spPr>
        <p:txBody>
          <a:bodyPr/>
          <a:lstStyle/>
          <a:p>
            <a:r>
              <a:rPr lang="en-US" dirty="0">
                <a:latin typeface="Century Gothic" panose="020B0502020202020204" pitchFamily="34" charset="0"/>
              </a:rPr>
              <a:t>Prepared by </a:t>
            </a:r>
          </a:p>
          <a:p>
            <a:r>
              <a:rPr lang="en-US" b="0" i="0" u="none" strike="noStrike" dirty="0">
                <a:solidFill>
                  <a:srgbClr val="06022E"/>
                </a:solidFill>
                <a:effectLst/>
                <a:latin typeface="Century Gothic" panose="020B0502020202020204" pitchFamily="34" charset="0"/>
              </a:rPr>
              <a:t>Vikram Bahadur</a:t>
            </a:r>
          </a:p>
          <a:p>
            <a:r>
              <a:rPr lang="en-US" dirty="0">
                <a:solidFill>
                  <a:srgbClr val="06022E"/>
                </a:solidFill>
                <a:latin typeface="Century Gothic" panose="020B0502020202020204" pitchFamily="34" charset="0"/>
              </a:rPr>
              <a:t>and</a:t>
            </a:r>
          </a:p>
          <a:p>
            <a:r>
              <a:rPr lang="en-US" dirty="0">
                <a:solidFill>
                  <a:srgbClr val="06022E"/>
                </a:solidFill>
                <a:latin typeface="Century Gothic" panose="020B0502020202020204" pitchFamily="34" charset="0"/>
              </a:rPr>
              <a:t>Ilya </a:t>
            </a:r>
            <a:r>
              <a:rPr lang="en-US" dirty="0" err="1">
                <a:solidFill>
                  <a:srgbClr val="06022E"/>
                </a:solidFill>
                <a:latin typeface="Century Gothic" panose="020B0502020202020204" pitchFamily="34" charset="0"/>
              </a:rPr>
              <a:t>Shnip</a:t>
            </a:r>
            <a:r>
              <a:rPr lang="en-US" dirty="0">
                <a:solidFill>
                  <a:srgbClr val="06022E"/>
                </a:solidFill>
                <a:latin typeface="Century Gothic" panose="020B0502020202020204" pitchFamily="34" charset="0"/>
              </a:rPr>
              <a:t> </a:t>
            </a:r>
            <a:endParaRPr lang="ru-RU" dirty="0">
              <a:latin typeface="Century Gothic" panose="020B0502020202020204" pitchFamily="34" charset="0"/>
            </a:endParaRPr>
          </a:p>
        </p:txBody>
      </p:sp>
    </p:spTree>
    <p:extLst>
      <p:ext uri="{BB962C8B-B14F-4D97-AF65-F5344CB8AC3E}">
        <p14:creationId xmlns:p14="http://schemas.microsoft.com/office/powerpoint/2010/main" val="645486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523220"/>
          </a:xfrm>
          <a:prstGeom prst="rect">
            <a:avLst/>
          </a:prstGeom>
          <a:noFill/>
        </p:spPr>
        <p:txBody>
          <a:bodyPr wrap="square" rtlCol="0">
            <a:spAutoFit/>
          </a:bodyPr>
          <a:lstStyle/>
          <a:p>
            <a:pPr algn="ctr"/>
            <a:r>
              <a:rPr lang="en-US" sz="2800" dirty="0">
                <a:latin typeface="Century Gothic" panose="020B0502020202020204" pitchFamily="34" charset="0"/>
              </a:rPr>
              <a:t>Data preparation &amp; Features Engineering</a:t>
            </a:r>
          </a:p>
        </p:txBody>
      </p:sp>
      <p:pic>
        <p:nvPicPr>
          <p:cNvPr id="4" name="Рисунок 3" descr="Изображение выглядит как текст, График, линия, снимок экрана&#10;&#10;Автоматически созданное описание">
            <a:extLst>
              <a:ext uri="{FF2B5EF4-FFF2-40B4-BE49-F238E27FC236}">
                <a16:creationId xmlns:a16="http://schemas.microsoft.com/office/drawing/2014/main" id="{1F4908CC-5095-6973-219C-BF6097D5B201}"/>
              </a:ext>
            </a:extLst>
          </p:cNvPr>
          <p:cNvPicPr>
            <a:picLocks noChangeAspect="1"/>
          </p:cNvPicPr>
          <p:nvPr/>
        </p:nvPicPr>
        <p:blipFill>
          <a:blip r:embed="rId2"/>
          <a:stretch>
            <a:fillRect/>
          </a:stretch>
        </p:blipFill>
        <p:spPr>
          <a:xfrm>
            <a:off x="2393949" y="1327369"/>
            <a:ext cx="7404100" cy="3530600"/>
          </a:xfrm>
          <a:prstGeom prst="rect">
            <a:avLst/>
          </a:prstGeom>
        </p:spPr>
      </p:pic>
      <p:sp>
        <p:nvSpPr>
          <p:cNvPr id="7" name="TextBox 6">
            <a:extLst>
              <a:ext uri="{FF2B5EF4-FFF2-40B4-BE49-F238E27FC236}">
                <a16:creationId xmlns:a16="http://schemas.microsoft.com/office/drawing/2014/main" id="{828651DE-4B1E-6B9B-CF0E-DEF8676E4B6F}"/>
              </a:ext>
            </a:extLst>
          </p:cNvPr>
          <p:cNvSpPr txBox="1"/>
          <p:nvPr/>
        </p:nvSpPr>
        <p:spPr>
          <a:xfrm>
            <a:off x="2385848" y="5139559"/>
            <a:ext cx="7483366" cy="1200329"/>
          </a:xfrm>
          <a:prstGeom prst="rect">
            <a:avLst/>
          </a:prstGeom>
          <a:noFill/>
        </p:spPr>
        <p:txBody>
          <a:bodyPr wrap="square" rtlCol="0">
            <a:spAutoFit/>
          </a:bodyPr>
          <a:lstStyle/>
          <a:p>
            <a:pPr algn="ctr"/>
            <a:r>
              <a:rPr lang="en-US" dirty="0">
                <a:latin typeface="Century Gothic" panose="020B0502020202020204" pitchFamily="34" charset="0"/>
              </a:rPr>
              <a:t>We have found a problem. Our data set is unbalanced. </a:t>
            </a:r>
          </a:p>
          <a:p>
            <a:pPr algn="ctr"/>
            <a:r>
              <a:rPr lang="en-US" dirty="0">
                <a:latin typeface="Century Gothic" panose="020B0502020202020204" pitchFamily="34" charset="0"/>
              </a:rPr>
              <a:t>The number of "yes" answers is small. Almost 8 times smaller than number of answers "no".</a:t>
            </a:r>
          </a:p>
          <a:p>
            <a:pPr algn="ctr"/>
            <a:r>
              <a:rPr lang="en-US" dirty="0">
                <a:latin typeface="Century Gothic" panose="020B0502020202020204" pitchFamily="34" charset="0"/>
              </a:rPr>
              <a:t>Such great difference would cause a problems. </a:t>
            </a:r>
            <a:endParaRPr lang="ru-RU" dirty="0">
              <a:latin typeface="Century Gothic" panose="020B0502020202020204" pitchFamily="34" charset="0"/>
            </a:endParaRPr>
          </a:p>
        </p:txBody>
      </p:sp>
    </p:spTree>
    <p:extLst>
      <p:ext uri="{BB962C8B-B14F-4D97-AF65-F5344CB8AC3E}">
        <p14:creationId xmlns:p14="http://schemas.microsoft.com/office/powerpoint/2010/main" val="1129791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Data preparation &amp; Features Engineering</a:t>
            </a:r>
          </a:p>
          <a:p>
            <a:pPr algn="ctr"/>
            <a:r>
              <a:rPr lang="en-US" sz="2800" dirty="0">
                <a:latin typeface="Century Gothic" panose="020B0502020202020204" pitchFamily="34" charset="0"/>
              </a:rPr>
              <a:t>Categorical features - graphs</a:t>
            </a:r>
          </a:p>
        </p:txBody>
      </p:sp>
      <p:pic>
        <p:nvPicPr>
          <p:cNvPr id="7" name="Рисунок 6" descr="Изображение выглядит как линия, График, текст, диаграмма&#10;&#10;Автоматически созданное описание">
            <a:extLst>
              <a:ext uri="{FF2B5EF4-FFF2-40B4-BE49-F238E27FC236}">
                <a16:creationId xmlns:a16="http://schemas.microsoft.com/office/drawing/2014/main" id="{C45134E8-E67C-44DD-77BD-5F905FFC4E7E}"/>
              </a:ext>
            </a:extLst>
          </p:cNvPr>
          <p:cNvPicPr>
            <a:picLocks noChangeAspect="1"/>
          </p:cNvPicPr>
          <p:nvPr/>
        </p:nvPicPr>
        <p:blipFill>
          <a:blip r:embed="rId2"/>
          <a:stretch>
            <a:fillRect/>
          </a:stretch>
        </p:blipFill>
        <p:spPr>
          <a:xfrm>
            <a:off x="754117" y="1182707"/>
            <a:ext cx="3744553" cy="1665596"/>
          </a:xfrm>
          <a:prstGeom prst="rect">
            <a:avLst/>
          </a:prstGeom>
        </p:spPr>
      </p:pic>
      <p:pic>
        <p:nvPicPr>
          <p:cNvPr id="9" name="Рисунок 8" descr="Изображение выглядит как График, линия, диаграмма, снимок экрана&#10;&#10;Автоматически созданное описание">
            <a:extLst>
              <a:ext uri="{FF2B5EF4-FFF2-40B4-BE49-F238E27FC236}">
                <a16:creationId xmlns:a16="http://schemas.microsoft.com/office/drawing/2014/main" id="{B8E539EF-C7B3-6055-BD72-49CAAA8B7AF4}"/>
              </a:ext>
            </a:extLst>
          </p:cNvPr>
          <p:cNvPicPr>
            <a:picLocks noChangeAspect="1"/>
          </p:cNvPicPr>
          <p:nvPr/>
        </p:nvPicPr>
        <p:blipFill>
          <a:blip r:embed="rId3"/>
          <a:stretch>
            <a:fillRect/>
          </a:stretch>
        </p:blipFill>
        <p:spPr>
          <a:xfrm>
            <a:off x="4611414" y="1256278"/>
            <a:ext cx="3761530" cy="1518453"/>
          </a:xfrm>
          <a:prstGeom prst="rect">
            <a:avLst/>
          </a:prstGeom>
        </p:spPr>
      </p:pic>
      <p:pic>
        <p:nvPicPr>
          <p:cNvPr id="11" name="Рисунок 10" descr="Изображение выглядит как линия, График, снимок экрана, диаграмма&#10;&#10;Автоматически созданное описание">
            <a:extLst>
              <a:ext uri="{FF2B5EF4-FFF2-40B4-BE49-F238E27FC236}">
                <a16:creationId xmlns:a16="http://schemas.microsoft.com/office/drawing/2014/main" id="{124DE961-6523-50E7-8BD5-79E582051C08}"/>
              </a:ext>
            </a:extLst>
          </p:cNvPr>
          <p:cNvPicPr>
            <a:picLocks noChangeAspect="1"/>
          </p:cNvPicPr>
          <p:nvPr/>
        </p:nvPicPr>
        <p:blipFill>
          <a:blip r:embed="rId4"/>
          <a:stretch>
            <a:fillRect/>
          </a:stretch>
        </p:blipFill>
        <p:spPr>
          <a:xfrm>
            <a:off x="8430467" y="2781740"/>
            <a:ext cx="3761533" cy="1518454"/>
          </a:xfrm>
          <a:prstGeom prst="rect">
            <a:avLst/>
          </a:prstGeom>
        </p:spPr>
      </p:pic>
      <p:pic>
        <p:nvPicPr>
          <p:cNvPr id="13" name="Рисунок 12" descr="Изображение выглядит как снимок экрана, линия, График, текст&#10;&#10;Автоматически созданное описание">
            <a:extLst>
              <a:ext uri="{FF2B5EF4-FFF2-40B4-BE49-F238E27FC236}">
                <a16:creationId xmlns:a16="http://schemas.microsoft.com/office/drawing/2014/main" id="{89DE104C-B563-46A5-62EC-CFFCFED67C38}"/>
              </a:ext>
            </a:extLst>
          </p:cNvPr>
          <p:cNvPicPr>
            <a:picLocks noChangeAspect="1"/>
          </p:cNvPicPr>
          <p:nvPr/>
        </p:nvPicPr>
        <p:blipFill>
          <a:blip r:embed="rId5"/>
          <a:stretch>
            <a:fillRect/>
          </a:stretch>
        </p:blipFill>
        <p:spPr>
          <a:xfrm>
            <a:off x="807495" y="4241342"/>
            <a:ext cx="3740089" cy="1451891"/>
          </a:xfrm>
          <a:prstGeom prst="rect">
            <a:avLst/>
          </a:prstGeom>
        </p:spPr>
      </p:pic>
      <p:pic>
        <p:nvPicPr>
          <p:cNvPr id="15" name="Рисунок 14" descr="Изображение выглядит как линия, текст, График, диаграмма&#10;&#10;Автоматически созданное описание">
            <a:extLst>
              <a:ext uri="{FF2B5EF4-FFF2-40B4-BE49-F238E27FC236}">
                <a16:creationId xmlns:a16="http://schemas.microsoft.com/office/drawing/2014/main" id="{D0853A30-FD05-57A7-5D58-9F740DC092A7}"/>
              </a:ext>
            </a:extLst>
          </p:cNvPr>
          <p:cNvPicPr>
            <a:picLocks noChangeAspect="1"/>
          </p:cNvPicPr>
          <p:nvPr/>
        </p:nvPicPr>
        <p:blipFill>
          <a:blip r:embed="rId6"/>
          <a:stretch>
            <a:fillRect/>
          </a:stretch>
        </p:blipFill>
        <p:spPr>
          <a:xfrm>
            <a:off x="8465535" y="1358486"/>
            <a:ext cx="3508342" cy="1416246"/>
          </a:xfrm>
          <a:prstGeom prst="rect">
            <a:avLst/>
          </a:prstGeom>
        </p:spPr>
      </p:pic>
      <p:pic>
        <p:nvPicPr>
          <p:cNvPr id="17" name="Рисунок 16" descr="Изображение выглядит как линия, График, диаграмма, Прямоугольник&#10;&#10;Автоматически созданное описание">
            <a:extLst>
              <a:ext uri="{FF2B5EF4-FFF2-40B4-BE49-F238E27FC236}">
                <a16:creationId xmlns:a16="http://schemas.microsoft.com/office/drawing/2014/main" id="{7D8A412D-7BB3-E07F-C84A-FBAFED74DA2B}"/>
              </a:ext>
            </a:extLst>
          </p:cNvPr>
          <p:cNvPicPr>
            <a:picLocks noChangeAspect="1"/>
          </p:cNvPicPr>
          <p:nvPr/>
        </p:nvPicPr>
        <p:blipFill>
          <a:blip r:embed="rId7"/>
          <a:stretch>
            <a:fillRect/>
          </a:stretch>
        </p:blipFill>
        <p:spPr>
          <a:xfrm>
            <a:off x="4660328" y="4234333"/>
            <a:ext cx="3761531" cy="1518453"/>
          </a:xfrm>
          <a:prstGeom prst="rect">
            <a:avLst/>
          </a:prstGeom>
        </p:spPr>
      </p:pic>
      <p:pic>
        <p:nvPicPr>
          <p:cNvPr id="19" name="Рисунок 18" descr="Изображение выглядит как снимок экрана&#10;&#10;Автоматически созданное описание">
            <a:extLst>
              <a:ext uri="{FF2B5EF4-FFF2-40B4-BE49-F238E27FC236}">
                <a16:creationId xmlns:a16="http://schemas.microsoft.com/office/drawing/2014/main" id="{FF1172F8-0703-DD74-8946-4B8F811B70FF}"/>
              </a:ext>
            </a:extLst>
          </p:cNvPr>
          <p:cNvPicPr>
            <a:picLocks noChangeAspect="1"/>
          </p:cNvPicPr>
          <p:nvPr/>
        </p:nvPicPr>
        <p:blipFill>
          <a:blip r:embed="rId8"/>
          <a:stretch>
            <a:fillRect/>
          </a:stretch>
        </p:blipFill>
        <p:spPr>
          <a:xfrm>
            <a:off x="4611414" y="2722889"/>
            <a:ext cx="3761530" cy="1518453"/>
          </a:xfrm>
          <a:prstGeom prst="rect">
            <a:avLst/>
          </a:prstGeom>
        </p:spPr>
      </p:pic>
      <p:pic>
        <p:nvPicPr>
          <p:cNvPr id="21" name="Рисунок 20" descr="Изображение выглядит как линия, График, Прямоугольник, диаграмма&#10;&#10;Автоматически созданное описание">
            <a:extLst>
              <a:ext uri="{FF2B5EF4-FFF2-40B4-BE49-F238E27FC236}">
                <a16:creationId xmlns:a16="http://schemas.microsoft.com/office/drawing/2014/main" id="{DEC019A6-DBE6-D973-7F5F-FD09D6507CDD}"/>
              </a:ext>
            </a:extLst>
          </p:cNvPr>
          <p:cNvPicPr>
            <a:picLocks noChangeAspect="1"/>
          </p:cNvPicPr>
          <p:nvPr/>
        </p:nvPicPr>
        <p:blipFill>
          <a:blip r:embed="rId9"/>
          <a:stretch>
            <a:fillRect/>
          </a:stretch>
        </p:blipFill>
        <p:spPr>
          <a:xfrm>
            <a:off x="754117" y="2848303"/>
            <a:ext cx="3764706" cy="1451891"/>
          </a:xfrm>
          <a:prstGeom prst="rect">
            <a:avLst/>
          </a:prstGeom>
        </p:spPr>
      </p:pic>
      <p:pic>
        <p:nvPicPr>
          <p:cNvPr id="23" name="Рисунок 22" descr="Изображение выглядит как снимок экрана, линия, График&#10;&#10;Автоматически созданное описание">
            <a:extLst>
              <a:ext uri="{FF2B5EF4-FFF2-40B4-BE49-F238E27FC236}">
                <a16:creationId xmlns:a16="http://schemas.microsoft.com/office/drawing/2014/main" id="{E343469B-52F8-0EA2-FF89-0E09DD1C51A6}"/>
              </a:ext>
            </a:extLst>
          </p:cNvPr>
          <p:cNvPicPr>
            <a:picLocks noChangeAspect="1"/>
          </p:cNvPicPr>
          <p:nvPr/>
        </p:nvPicPr>
        <p:blipFill>
          <a:blip r:embed="rId10"/>
          <a:stretch>
            <a:fillRect/>
          </a:stretch>
        </p:blipFill>
        <p:spPr>
          <a:xfrm>
            <a:off x="8421858" y="4241342"/>
            <a:ext cx="3761531" cy="1518453"/>
          </a:xfrm>
          <a:prstGeom prst="rect">
            <a:avLst/>
          </a:prstGeom>
        </p:spPr>
      </p:pic>
    </p:spTree>
    <p:extLst>
      <p:ext uri="{BB962C8B-B14F-4D97-AF65-F5344CB8AC3E}">
        <p14:creationId xmlns:p14="http://schemas.microsoft.com/office/powerpoint/2010/main" val="2418402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a:latin typeface="Century Gothic" panose="020B0502020202020204" pitchFamily="34" charset="0"/>
              </a:rPr>
              <a:t>Data preparation &amp; Features Engineering</a:t>
            </a:r>
          </a:p>
          <a:p>
            <a:pPr algn="ctr"/>
            <a:r>
              <a:rPr lang="en-US" sz="2800">
                <a:latin typeface="Century Gothic" panose="020B0502020202020204" pitchFamily="34" charset="0"/>
              </a:rPr>
              <a:t>Interesting observations</a:t>
            </a:r>
            <a:endParaRPr lang="en-US" sz="2800" dirty="0">
              <a:latin typeface="Century Gothic" panose="020B0502020202020204" pitchFamily="34" charset="0"/>
            </a:endParaRPr>
          </a:p>
        </p:txBody>
      </p:sp>
      <p:pic>
        <p:nvPicPr>
          <p:cNvPr id="3" name="Рисунок 2" descr="Изображение выглядит как линия, текст, График, диаграмма&#10;&#10;Автоматически созданное описание">
            <a:extLst>
              <a:ext uri="{FF2B5EF4-FFF2-40B4-BE49-F238E27FC236}">
                <a16:creationId xmlns:a16="http://schemas.microsoft.com/office/drawing/2014/main" id="{8CB60AE1-7A32-5365-FCE5-A1011931823E}"/>
              </a:ext>
            </a:extLst>
          </p:cNvPr>
          <p:cNvPicPr>
            <a:picLocks noChangeAspect="1"/>
          </p:cNvPicPr>
          <p:nvPr/>
        </p:nvPicPr>
        <p:blipFill>
          <a:blip r:embed="rId2"/>
          <a:stretch>
            <a:fillRect/>
          </a:stretch>
        </p:blipFill>
        <p:spPr>
          <a:xfrm>
            <a:off x="1073077" y="1182706"/>
            <a:ext cx="5022922" cy="3107590"/>
          </a:xfrm>
          <a:prstGeom prst="rect">
            <a:avLst/>
          </a:prstGeom>
        </p:spPr>
      </p:pic>
      <p:sp>
        <p:nvSpPr>
          <p:cNvPr id="6" name="TextBox 5">
            <a:extLst>
              <a:ext uri="{FF2B5EF4-FFF2-40B4-BE49-F238E27FC236}">
                <a16:creationId xmlns:a16="http://schemas.microsoft.com/office/drawing/2014/main" id="{8B3EDF33-7A2F-DB60-3419-9EE66A955B03}"/>
              </a:ext>
            </a:extLst>
          </p:cNvPr>
          <p:cNvSpPr txBox="1"/>
          <p:nvPr/>
        </p:nvSpPr>
        <p:spPr>
          <a:xfrm>
            <a:off x="1138237" y="4321077"/>
            <a:ext cx="4819651" cy="2308324"/>
          </a:xfrm>
          <a:prstGeom prst="rect">
            <a:avLst/>
          </a:prstGeom>
          <a:noFill/>
        </p:spPr>
        <p:txBody>
          <a:bodyPr wrap="square" rtlCol="0">
            <a:spAutoFit/>
          </a:bodyPr>
          <a:lstStyle/>
          <a:p>
            <a:pPr algn="just"/>
            <a:r>
              <a:rPr lang="en-US" sz="2400" u="sng" dirty="0">
                <a:latin typeface="Century Gothic" panose="020B0502020202020204" pitchFamily="34" charset="0"/>
              </a:rPr>
              <a:t>Interesting observation no.1 </a:t>
            </a:r>
            <a:r>
              <a:rPr lang="en-US" sz="2400" dirty="0">
                <a:latin typeface="Century Gothic" panose="020B0502020202020204" pitchFamily="34" charset="0"/>
              </a:rPr>
              <a:t>- </a:t>
            </a:r>
            <a:r>
              <a:rPr lang="en-US" sz="2400" b="0" i="0" u="none" strike="noStrike" dirty="0">
                <a:effectLst/>
                <a:latin typeface="Century Gothic" panose="020B0502020202020204" pitchFamily="34" charset="0"/>
              </a:rPr>
              <a:t>people with NO credit in default are more likely to agree to subscribe a bank term deposit</a:t>
            </a:r>
          </a:p>
          <a:p>
            <a:endParaRPr lang="en-US" sz="2400" dirty="0">
              <a:latin typeface="Century Gothic" panose="020B0502020202020204" pitchFamily="34" charset="0"/>
            </a:endParaRPr>
          </a:p>
        </p:txBody>
      </p:sp>
      <p:pic>
        <p:nvPicPr>
          <p:cNvPr id="7" name="Рисунок 6" descr="Изображение выглядит как линия, График, Прямоугольник, диаграмма&#10;&#10;Автоматически созданное описание">
            <a:extLst>
              <a:ext uri="{FF2B5EF4-FFF2-40B4-BE49-F238E27FC236}">
                <a16:creationId xmlns:a16="http://schemas.microsoft.com/office/drawing/2014/main" id="{BDCD560C-361C-B28D-D1C5-551DFE569BC8}"/>
              </a:ext>
            </a:extLst>
          </p:cNvPr>
          <p:cNvPicPr>
            <a:picLocks noChangeAspect="1"/>
          </p:cNvPicPr>
          <p:nvPr/>
        </p:nvPicPr>
        <p:blipFill>
          <a:blip r:embed="rId3"/>
          <a:stretch>
            <a:fillRect/>
          </a:stretch>
        </p:blipFill>
        <p:spPr>
          <a:xfrm>
            <a:off x="6577011" y="1182706"/>
            <a:ext cx="5210175" cy="3138371"/>
          </a:xfrm>
          <a:prstGeom prst="rect">
            <a:avLst/>
          </a:prstGeom>
        </p:spPr>
      </p:pic>
      <p:sp>
        <p:nvSpPr>
          <p:cNvPr id="11" name="TextBox 10">
            <a:extLst>
              <a:ext uri="{FF2B5EF4-FFF2-40B4-BE49-F238E27FC236}">
                <a16:creationId xmlns:a16="http://schemas.microsoft.com/office/drawing/2014/main" id="{8A23CD42-7CBE-BDBF-9632-30417454BB76}"/>
              </a:ext>
            </a:extLst>
          </p:cNvPr>
          <p:cNvSpPr txBox="1"/>
          <p:nvPr/>
        </p:nvSpPr>
        <p:spPr>
          <a:xfrm>
            <a:off x="6577011" y="4422048"/>
            <a:ext cx="5210175" cy="1938992"/>
          </a:xfrm>
          <a:prstGeom prst="rect">
            <a:avLst/>
          </a:prstGeom>
          <a:noFill/>
        </p:spPr>
        <p:txBody>
          <a:bodyPr wrap="square">
            <a:spAutoFit/>
          </a:bodyPr>
          <a:lstStyle/>
          <a:p>
            <a:pPr algn="just"/>
            <a:r>
              <a:rPr lang="en-US" sz="2400" u="sng" dirty="0">
                <a:latin typeface="Century Gothic" panose="020B0502020202020204" pitchFamily="34" charset="0"/>
              </a:rPr>
              <a:t>Interesting observation no.2 </a:t>
            </a:r>
            <a:r>
              <a:rPr lang="en-US" sz="2400" dirty="0">
                <a:latin typeface="Century Gothic" panose="020B0502020202020204" pitchFamily="34" charset="0"/>
              </a:rPr>
              <a:t>- people which were contacted via cellular are a bit likely to agree to subscribe a bank term deposit.</a:t>
            </a:r>
            <a:endParaRPr lang="ru-RU" sz="2400" dirty="0">
              <a:latin typeface="Century Gothic" panose="020B0502020202020204" pitchFamily="34" charset="0"/>
            </a:endParaRPr>
          </a:p>
        </p:txBody>
      </p:sp>
    </p:spTree>
    <p:extLst>
      <p:ext uri="{BB962C8B-B14F-4D97-AF65-F5344CB8AC3E}">
        <p14:creationId xmlns:p14="http://schemas.microsoft.com/office/powerpoint/2010/main" val="142789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Data preparation &amp; Features Engineering</a:t>
            </a:r>
          </a:p>
          <a:p>
            <a:pPr algn="ctr"/>
            <a:r>
              <a:rPr lang="en-US" sz="2800" dirty="0">
                <a:latin typeface="Century Gothic" panose="020B0502020202020204" pitchFamily="34" charset="0"/>
              </a:rPr>
              <a:t>Summary</a:t>
            </a:r>
          </a:p>
        </p:txBody>
      </p:sp>
      <p:sp>
        <p:nvSpPr>
          <p:cNvPr id="3" name="TextBox 2">
            <a:extLst>
              <a:ext uri="{FF2B5EF4-FFF2-40B4-BE49-F238E27FC236}">
                <a16:creationId xmlns:a16="http://schemas.microsoft.com/office/drawing/2014/main" id="{73842495-AA96-DB2E-13C3-15BC9E6959D5}"/>
              </a:ext>
            </a:extLst>
          </p:cNvPr>
          <p:cNvSpPr txBox="1"/>
          <p:nvPr/>
        </p:nvSpPr>
        <p:spPr>
          <a:xfrm>
            <a:off x="1138237" y="2644170"/>
            <a:ext cx="10434639" cy="1569660"/>
          </a:xfrm>
          <a:prstGeom prst="rect">
            <a:avLst/>
          </a:prstGeom>
          <a:noFill/>
        </p:spPr>
        <p:txBody>
          <a:bodyPr wrap="square" rtlCol="0">
            <a:spAutoFit/>
          </a:bodyPr>
          <a:lstStyle/>
          <a:p>
            <a:pPr algn="ctr"/>
            <a:r>
              <a:rPr lang="en-US" sz="2400" dirty="0">
                <a:latin typeface="Century Gothic" panose="020B0502020202020204" pitchFamily="34" charset="0"/>
              </a:rPr>
              <a:t>Most of the categorical features does not correlate with out target variable. </a:t>
            </a:r>
          </a:p>
          <a:p>
            <a:pPr algn="ctr"/>
            <a:endParaRPr lang="en-US" sz="2400" dirty="0">
              <a:latin typeface="Century Gothic" panose="020B0502020202020204" pitchFamily="34" charset="0"/>
            </a:endParaRPr>
          </a:p>
          <a:p>
            <a:pPr algn="ctr"/>
            <a:r>
              <a:rPr lang="en-US" sz="2400" dirty="0">
                <a:latin typeface="Century Gothic" panose="020B0502020202020204" pitchFamily="34" charset="0"/>
              </a:rPr>
              <a:t>Except such variables as: default and contact.</a:t>
            </a:r>
            <a:endParaRPr lang="ru-RU" sz="2400" dirty="0">
              <a:latin typeface="Century Gothic" panose="020B0502020202020204" pitchFamily="34" charset="0"/>
            </a:endParaRPr>
          </a:p>
        </p:txBody>
      </p:sp>
    </p:spTree>
    <p:extLst>
      <p:ext uri="{BB962C8B-B14F-4D97-AF65-F5344CB8AC3E}">
        <p14:creationId xmlns:p14="http://schemas.microsoft.com/office/powerpoint/2010/main" val="1523782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Data preparation &amp; Features Engineering</a:t>
            </a:r>
          </a:p>
          <a:p>
            <a:pPr algn="ctr"/>
            <a:r>
              <a:rPr lang="en-US" sz="2800" dirty="0">
                <a:latin typeface="Century Gothic" panose="020B0502020202020204" pitchFamily="34" charset="0"/>
              </a:rPr>
              <a:t>Numerical features</a:t>
            </a:r>
          </a:p>
        </p:txBody>
      </p:sp>
      <p:pic>
        <p:nvPicPr>
          <p:cNvPr id="26" name="Рисунок 25" descr="Изображение выглядит как линия, текст, График, снимок экрана&#10;&#10;Автоматически созданное описание">
            <a:extLst>
              <a:ext uri="{FF2B5EF4-FFF2-40B4-BE49-F238E27FC236}">
                <a16:creationId xmlns:a16="http://schemas.microsoft.com/office/drawing/2014/main" id="{3CC03885-280E-7040-BC28-E1B7A84AB48B}"/>
              </a:ext>
            </a:extLst>
          </p:cNvPr>
          <p:cNvPicPr>
            <a:picLocks noChangeAspect="1"/>
          </p:cNvPicPr>
          <p:nvPr/>
        </p:nvPicPr>
        <p:blipFill>
          <a:blip r:embed="rId2"/>
          <a:stretch>
            <a:fillRect/>
          </a:stretch>
        </p:blipFill>
        <p:spPr>
          <a:xfrm>
            <a:off x="777994" y="1182706"/>
            <a:ext cx="3888599" cy="1987341"/>
          </a:xfrm>
          <a:prstGeom prst="rect">
            <a:avLst/>
          </a:prstGeom>
        </p:spPr>
      </p:pic>
      <p:pic>
        <p:nvPicPr>
          <p:cNvPr id="28" name="Рисунок 27" descr="Изображение выглядит как снимок экрана, линия, текст, диаграмма&#10;&#10;Автоматически созданное описание">
            <a:extLst>
              <a:ext uri="{FF2B5EF4-FFF2-40B4-BE49-F238E27FC236}">
                <a16:creationId xmlns:a16="http://schemas.microsoft.com/office/drawing/2014/main" id="{73D0BC1E-C8C0-58DB-AB06-3130CD14BDF9}"/>
              </a:ext>
            </a:extLst>
          </p:cNvPr>
          <p:cNvPicPr>
            <a:picLocks noChangeAspect="1"/>
          </p:cNvPicPr>
          <p:nvPr/>
        </p:nvPicPr>
        <p:blipFill>
          <a:blip r:embed="rId3"/>
          <a:stretch>
            <a:fillRect/>
          </a:stretch>
        </p:blipFill>
        <p:spPr>
          <a:xfrm>
            <a:off x="4666594" y="1202210"/>
            <a:ext cx="3888600" cy="1948331"/>
          </a:xfrm>
          <a:prstGeom prst="rect">
            <a:avLst/>
          </a:prstGeom>
        </p:spPr>
      </p:pic>
      <p:pic>
        <p:nvPicPr>
          <p:cNvPr id="30" name="Рисунок 29" descr="Изображение выглядит как текст, снимок экрана, линия, диаграмма&#10;&#10;Автоматически созданное описание">
            <a:extLst>
              <a:ext uri="{FF2B5EF4-FFF2-40B4-BE49-F238E27FC236}">
                <a16:creationId xmlns:a16="http://schemas.microsoft.com/office/drawing/2014/main" id="{14DA4FDF-7BAC-481F-BDBB-F2D12A5E61A2}"/>
              </a:ext>
            </a:extLst>
          </p:cNvPr>
          <p:cNvPicPr>
            <a:picLocks noChangeAspect="1"/>
          </p:cNvPicPr>
          <p:nvPr/>
        </p:nvPicPr>
        <p:blipFill>
          <a:blip r:embed="rId4"/>
          <a:stretch>
            <a:fillRect/>
          </a:stretch>
        </p:blipFill>
        <p:spPr>
          <a:xfrm>
            <a:off x="777994" y="3037148"/>
            <a:ext cx="3888599" cy="1748659"/>
          </a:xfrm>
          <a:prstGeom prst="rect">
            <a:avLst/>
          </a:prstGeom>
        </p:spPr>
      </p:pic>
      <p:pic>
        <p:nvPicPr>
          <p:cNvPr id="32" name="Рисунок 31" descr="Изображение выглядит как текст, линия, диаграмма, График&#10;&#10;Автоматически созданное описание">
            <a:extLst>
              <a:ext uri="{FF2B5EF4-FFF2-40B4-BE49-F238E27FC236}">
                <a16:creationId xmlns:a16="http://schemas.microsoft.com/office/drawing/2014/main" id="{DB12DCB3-8A3A-5B26-AEDE-1D7CEBD694CB}"/>
              </a:ext>
            </a:extLst>
          </p:cNvPr>
          <p:cNvPicPr>
            <a:picLocks noChangeAspect="1"/>
          </p:cNvPicPr>
          <p:nvPr/>
        </p:nvPicPr>
        <p:blipFill>
          <a:blip r:embed="rId5"/>
          <a:stretch>
            <a:fillRect/>
          </a:stretch>
        </p:blipFill>
        <p:spPr>
          <a:xfrm>
            <a:off x="4666593" y="3185708"/>
            <a:ext cx="3862087" cy="1600099"/>
          </a:xfrm>
          <a:prstGeom prst="rect">
            <a:avLst/>
          </a:prstGeom>
        </p:spPr>
      </p:pic>
      <p:pic>
        <p:nvPicPr>
          <p:cNvPr id="34" name="Рисунок 33" descr="Изображение выглядит как диаграмма, линия, текст, График&#10;&#10;Автоматически созданное описание">
            <a:extLst>
              <a:ext uri="{FF2B5EF4-FFF2-40B4-BE49-F238E27FC236}">
                <a16:creationId xmlns:a16="http://schemas.microsoft.com/office/drawing/2014/main" id="{BCAED120-C31B-C0B3-B410-109111899207}"/>
              </a:ext>
            </a:extLst>
          </p:cNvPr>
          <p:cNvPicPr>
            <a:picLocks noChangeAspect="1"/>
          </p:cNvPicPr>
          <p:nvPr/>
        </p:nvPicPr>
        <p:blipFill>
          <a:blip r:embed="rId6"/>
          <a:stretch>
            <a:fillRect/>
          </a:stretch>
        </p:blipFill>
        <p:spPr>
          <a:xfrm>
            <a:off x="8528680" y="3150541"/>
            <a:ext cx="3484644" cy="1468214"/>
          </a:xfrm>
          <a:prstGeom prst="rect">
            <a:avLst/>
          </a:prstGeom>
        </p:spPr>
      </p:pic>
      <p:pic>
        <p:nvPicPr>
          <p:cNvPr id="36" name="Рисунок 35" descr="Изображение выглядит как диаграмма, линия, текст, снимок экрана&#10;&#10;Автоматически созданное описание">
            <a:extLst>
              <a:ext uri="{FF2B5EF4-FFF2-40B4-BE49-F238E27FC236}">
                <a16:creationId xmlns:a16="http://schemas.microsoft.com/office/drawing/2014/main" id="{6974C1B6-C28E-CE22-97C3-E6D15AEE6537}"/>
              </a:ext>
            </a:extLst>
          </p:cNvPr>
          <p:cNvPicPr>
            <a:picLocks noChangeAspect="1"/>
          </p:cNvPicPr>
          <p:nvPr/>
        </p:nvPicPr>
        <p:blipFill>
          <a:blip r:embed="rId7"/>
          <a:stretch>
            <a:fillRect/>
          </a:stretch>
        </p:blipFill>
        <p:spPr>
          <a:xfrm>
            <a:off x="8555194" y="1332043"/>
            <a:ext cx="3530753" cy="1654685"/>
          </a:xfrm>
          <a:prstGeom prst="rect">
            <a:avLst/>
          </a:prstGeom>
        </p:spPr>
      </p:pic>
      <p:pic>
        <p:nvPicPr>
          <p:cNvPr id="40" name="Рисунок 39" descr="Изображение выглядит как линия, текст, диаграмма, График&#10;&#10;Автоматически созданное описание">
            <a:extLst>
              <a:ext uri="{FF2B5EF4-FFF2-40B4-BE49-F238E27FC236}">
                <a16:creationId xmlns:a16="http://schemas.microsoft.com/office/drawing/2014/main" id="{0F92EBC3-E7C3-FAD3-ADB6-DF9521A9114E}"/>
              </a:ext>
            </a:extLst>
          </p:cNvPr>
          <p:cNvPicPr>
            <a:picLocks noChangeAspect="1"/>
          </p:cNvPicPr>
          <p:nvPr/>
        </p:nvPicPr>
        <p:blipFill>
          <a:blip r:embed="rId8"/>
          <a:stretch>
            <a:fillRect/>
          </a:stretch>
        </p:blipFill>
        <p:spPr>
          <a:xfrm>
            <a:off x="4642480" y="4671759"/>
            <a:ext cx="3912714" cy="1600100"/>
          </a:xfrm>
          <a:prstGeom prst="rect">
            <a:avLst/>
          </a:prstGeom>
        </p:spPr>
      </p:pic>
      <p:pic>
        <p:nvPicPr>
          <p:cNvPr id="42" name="Рисунок 41" descr="Изображение выглядит как линия, текст, диаграмма, График&#10;&#10;Автоматически созданное описание">
            <a:extLst>
              <a:ext uri="{FF2B5EF4-FFF2-40B4-BE49-F238E27FC236}">
                <a16:creationId xmlns:a16="http://schemas.microsoft.com/office/drawing/2014/main" id="{D096E738-A5FB-A233-E488-A5F2D75FEE73}"/>
              </a:ext>
            </a:extLst>
          </p:cNvPr>
          <p:cNvPicPr>
            <a:picLocks noChangeAspect="1"/>
          </p:cNvPicPr>
          <p:nvPr/>
        </p:nvPicPr>
        <p:blipFill>
          <a:blip r:embed="rId9"/>
          <a:stretch>
            <a:fillRect/>
          </a:stretch>
        </p:blipFill>
        <p:spPr>
          <a:xfrm>
            <a:off x="8211498" y="4673680"/>
            <a:ext cx="3874450" cy="1748660"/>
          </a:xfrm>
          <a:prstGeom prst="rect">
            <a:avLst/>
          </a:prstGeom>
        </p:spPr>
      </p:pic>
      <p:pic>
        <p:nvPicPr>
          <p:cNvPr id="44" name="Рисунок 43" descr="Изображение выглядит как текст, линия, диаграмма, График&#10;&#10;Автоматически созданное описание">
            <a:extLst>
              <a:ext uri="{FF2B5EF4-FFF2-40B4-BE49-F238E27FC236}">
                <a16:creationId xmlns:a16="http://schemas.microsoft.com/office/drawing/2014/main" id="{C6CABF16-ED13-99C5-4BA4-DD313CFA6F03}"/>
              </a:ext>
            </a:extLst>
          </p:cNvPr>
          <p:cNvPicPr>
            <a:picLocks noChangeAspect="1"/>
          </p:cNvPicPr>
          <p:nvPr/>
        </p:nvPicPr>
        <p:blipFill>
          <a:blip r:embed="rId10"/>
          <a:stretch>
            <a:fillRect/>
          </a:stretch>
        </p:blipFill>
        <p:spPr>
          <a:xfrm>
            <a:off x="820980" y="4554426"/>
            <a:ext cx="3874450" cy="1553648"/>
          </a:xfrm>
          <a:prstGeom prst="rect">
            <a:avLst/>
          </a:prstGeom>
        </p:spPr>
      </p:pic>
    </p:spTree>
    <p:extLst>
      <p:ext uri="{BB962C8B-B14F-4D97-AF65-F5344CB8AC3E}">
        <p14:creationId xmlns:p14="http://schemas.microsoft.com/office/powerpoint/2010/main" val="2940461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Data preparation &amp; Features Engineering</a:t>
            </a:r>
          </a:p>
          <a:p>
            <a:pPr algn="ctr"/>
            <a:r>
              <a:rPr lang="en-US" sz="2800" dirty="0">
                <a:latin typeface="Century Gothic" panose="020B0502020202020204" pitchFamily="34" charset="0"/>
              </a:rPr>
              <a:t>Important note</a:t>
            </a:r>
          </a:p>
        </p:txBody>
      </p:sp>
      <p:pic>
        <p:nvPicPr>
          <p:cNvPr id="4" name="Рисунок 3" descr="Изображение выглядит как текст, Шрифт, снимок экрана&#10;&#10;Автоматически созданное описание">
            <a:extLst>
              <a:ext uri="{FF2B5EF4-FFF2-40B4-BE49-F238E27FC236}">
                <a16:creationId xmlns:a16="http://schemas.microsoft.com/office/drawing/2014/main" id="{1493E9CD-B620-6C29-1C62-EE683D657E04}"/>
              </a:ext>
            </a:extLst>
          </p:cNvPr>
          <p:cNvPicPr>
            <a:picLocks noChangeAspect="1"/>
          </p:cNvPicPr>
          <p:nvPr/>
        </p:nvPicPr>
        <p:blipFill>
          <a:blip r:embed="rId2"/>
          <a:stretch>
            <a:fillRect/>
          </a:stretch>
        </p:blipFill>
        <p:spPr>
          <a:xfrm>
            <a:off x="2341289" y="1435155"/>
            <a:ext cx="7772400" cy="2550318"/>
          </a:xfrm>
          <a:prstGeom prst="rect">
            <a:avLst/>
          </a:prstGeom>
        </p:spPr>
      </p:pic>
      <p:sp>
        <p:nvSpPr>
          <p:cNvPr id="5" name="TextBox 4">
            <a:extLst>
              <a:ext uri="{FF2B5EF4-FFF2-40B4-BE49-F238E27FC236}">
                <a16:creationId xmlns:a16="http://schemas.microsoft.com/office/drawing/2014/main" id="{0E0E2D2D-5A76-46BD-65F6-E0BD8ECF6B1D}"/>
              </a:ext>
            </a:extLst>
          </p:cNvPr>
          <p:cNvSpPr txBox="1"/>
          <p:nvPr/>
        </p:nvSpPr>
        <p:spPr>
          <a:xfrm>
            <a:off x="2471738" y="4300538"/>
            <a:ext cx="7443787" cy="1477328"/>
          </a:xfrm>
          <a:prstGeom prst="rect">
            <a:avLst/>
          </a:prstGeom>
          <a:noFill/>
        </p:spPr>
        <p:txBody>
          <a:bodyPr wrap="square" rtlCol="0">
            <a:spAutoFit/>
          </a:bodyPr>
          <a:lstStyle/>
          <a:p>
            <a:pPr algn="just"/>
            <a:r>
              <a:rPr lang="en-US" dirty="0">
                <a:latin typeface="Century Gothic" panose="020B0502020202020204" pitchFamily="34" charset="0"/>
              </a:rPr>
              <a:t>For the exploration of the numeric features we have decided to add “year”.</a:t>
            </a:r>
          </a:p>
          <a:p>
            <a:pPr algn="just"/>
            <a:endParaRPr lang="en-US" dirty="0">
              <a:latin typeface="Century Gothic" panose="020B0502020202020204" pitchFamily="34" charset="0"/>
            </a:endParaRPr>
          </a:p>
          <a:p>
            <a:pPr algn="just"/>
            <a:r>
              <a:rPr lang="en-US" dirty="0">
                <a:latin typeface="Century Gothic" panose="020B0502020202020204" pitchFamily="34" charset="0"/>
              </a:rPr>
              <a:t>We know, that our data set was collected from May 2008 to November 2010 </a:t>
            </a:r>
            <a:endParaRPr lang="ru-RU" dirty="0">
              <a:latin typeface="Century Gothic" panose="020B0502020202020204" pitchFamily="34" charset="0"/>
            </a:endParaRPr>
          </a:p>
        </p:txBody>
      </p:sp>
    </p:spTree>
    <p:extLst>
      <p:ext uri="{BB962C8B-B14F-4D97-AF65-F5344CB8AC3E}">
        <p14:creationId xmlns:p14="http://schemas.microsoft.com/office/powerpoint/2010/main" val="196902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Data preparation &amp; Features Engineering</a:t>
            </a:r>
          </a:p>
          <a:p>
            <a:pPr algn="ctr"/>
            <a:r>
              <a:rPr lang="en-US" sz="2800" dirty="0">
                <a:latin typeface="Century Gothic" panose="020B0502020202020204" pitchFamily="34" charset="0"/>
              </a:rPr>
              <a:t>Interesting observations</a:t>
            </a:r>
          </a:p>
        </p:txBody>
      </p:sp>
      <p:pic>
        <p:nvPicPr>
          <p:cNvPr id="6" name="Рисунок 5" descr="Изображение выглядит как снимок экрана, текст, Прямоугольник&#10;&#10;Автоматически созданное описание">
            <a:extLst>
              <a:ext uri="{FF2B5EF4-FFF2-40B4-BE49-F238E27FC236}">
                <a16:creationId xmlns:a16="http://schemas.microsoft.com/office/drawing/2014/main" id="{D704D507-6CA4-59F5-5DCF-741A9522E95A}"/>
              </a:ext>
            </a:extLst>
          </p:cNvPr>
          <p:cNvPicPr>
            <a:picLocks noChangeAspect="1"/>
          </p:cNvPicPr>
          <p:nvPr/>
        </p:nvPicPr>
        <p:blipFill>
          <a:blip r:embed="rId2"/>
          <a:stretch>
            <a:fillRect/>
          </a:stretch>
        </p:blipFill>
        <p:spPr>
          <a:xfrm>
            <a:off x="790902" y="1182706"/>
            <a:ext cx="5305098" cy="2527446"/>
          </a:xfrm>
          <a:prstGeom prst="rect">
            <a:avLst/>
          </a:prstGeom>
        </p:spPr>
      </p:pic>
      <p:sp>
        <p:nvSpPr>
          <p:cNvPr id="8" name="TextBox 7">
            <a:extLst>
              <a:ext uri="{FF2B5EF4-FFF2-40B4-BE49-F238E27FC236}">
                <a16:creationId xmlns:a16="http://schemas.microsoft.com/office/drawing/2014/main" id="{61042F92-9287-7223-9573-9EF9980A20DF}"/>
              </a:ext>
            </a:extLst>
          </p:cNvPr>
          <p:cNvSpPr txBox="1"/>
          <p:nvPr/>
        </p:nvSpPr>
        <p:spPr>
          <a:xfrm>
            <a:off x="6095998" y="4064094"/>
            <a:ext cx="5305098" cy="2031325"/>
          </a:xfrm>
          <a:prstGeom prst="rect">
            <a:avLst/>
          </a:prstGeom>
          <a:noFill/>
        </p:spPr>
        <p:txBody>
          <a:bodyPr wrap="square">
            <a:spAutoFit/>
          </a:bodyPr>
          <a:lstStyle/>
          <a:p>
            <a:pPr algn="just"/>
            <a:r>
              <a:rPr lang="en-US" dirty="0">
                <a:latin typeface="Century Gothic" panose="020B0502020202020204" pitchFamily="34" charset="0"/>
              </a:rPr>
              <a:t>We have found out that such variables as: </a:t>
            </a:r>
            <a:r>
              <a:rPr lang="en-US" dirty="0" err="1">
                <a:latin typeface="Century Gothic" panose="020B0502020202020204" pitchFamily="34" charset="0"/>
              </a:rPr>
              <a:t>emp_var_rate</a:t>
            </a:r>
            <a:r>
              <a:rPr lang="en-US" dirty="0">
                <a:latin typeface="Century Gothic" panose="020B0502020202020204" pitchFamily="34" charset="0"/>
              </a:rPr>
              <a:t>, </a:t>
            </a:r>
            <a:r>
              <a:rPr lang="en-US" dirty="0" err="1">
                <a:latin typeface="Century Gothic" panose="020B0502020202020204" pitchFamily="34" charset="0"/>
              </a:rPr>
              <a:t>cons_price_idx</a:t>
            </a:r>
            <a:r>
              <a:rPr lang="en-US" dirty="0">
                <a:latin typeface="Century Gothic" panose="020B0502020202020204" pitchFamily="34" charset="0"/>
              </a:rPr>
              <a:t>, </a:t>
            </a:r>
            <a:r>
              <a:rPr lang="en-US" dirty="0" err="1">
                <a:latin typeface="Century Gothic" panose="020B0502020202020204" pitchFamily="34" charset="0"/>
              </a:rPr>
              <a:t>nr_employed</a:t>
            </a:r>
            <a:r>
              <a:rPr lang="en-US" dirty="0">
                <a:latin typeface="Century Gothic" panose="020B0502020202020204" pitchFamily="34" charset="0"/>
              </a:rPr>
              <a:t> and euribor3m have negative correlation with target variable.</a:t>
            </a:r>
          </a:p>
          <a:p>
            <a:pPr algn="ctr"/>
            <a:endParaRPr lang="en-US" dirty="0">
              <a:latin typeface="Century Gothic" panose="020B0502020202020204" pitchFamily="34" charset="0"/>
            </a:endParaRPr>
          </a:p>
          <a:p>
            <a:pPr algn="just"/>
            <a:r>
              <a:rPr lang="en-US" dirty="0">
                <a:latin typeface="Century Gothic" panose="020B0502020202020204" pitchFamily="34" charset="0"/>
              </a:rPr>
              <a:t>For example: the higher employment variation rate - the lower YES-proportion.</a:t>
            </a:r>
            <a:endParaRPr lang="ru-RU" dirty="0">
              <a:latin typeface="Century Gothic" panose="020B0502020202020204" pitchFamily="34" charset="0"/>
            </a:endParaRPr>
          </a:p>
        </p:txBody>
      </p:sp>
      <p:pic>
        <p:nvPicPr>
          <p:cNvPr id="10" name="Рисунок 9" descr="Изображение выглядит как снимок экрана, текст&#10;&#10;Автоматически созданное описание">
            <a:extLst>
              <a:ext uri="{FF2B5EF4-FFF2-40B4-BE49-F238E27FC236}">
                <a16:creationId xmlns:a16="http://schemas.microsoft.com/office/drawing/2014/main" id="{91673B59-A4BC-053C-B431-FD3B9C5287CB}"/>
              </a:ext>
            </a:extLst>
          </p:cNvPr>
          <p:cNvPicPr>
            <a:picLocks noChangeAspect="1"/>
          </p:cNvPicPr>
          <p:nvPr/>
        </p:nvPicPr>
        <p:blipFill>
          <a:blip r:embed="rId3"/>
          <a:stretch>
            <a:fillRect/>
          </a:stretch>
        </p:blipFill>
        <p:spPr>
          <a:xfrm>
            <a:off x="6095998" y="1182706"/>
            <a:ext cx="5305099" cy="2527446"/>
          </a:xfrm>
          <a:prstGeom prst="rect">
            <a:avLst/>
          </a:prstGeom>
        </p:spPr>
      </p:pic>
      <p:pic>
        <p:nvPicPr>
          <p:cNvPr id="12" name="Рисунок 11" descr="Изображение выглядит как снимок экрана, текст, Параллельный&#10;&#10;Автоматически созданное описание">
            <a:extLst>
              <a:ext uri="{FF2B5EF4-FFF2-40B4-BE49-F238E27FC236}">
                <a16:creationId xmlns:a16="http://schemas.microsoft.com/office/drawing/2014/main" id="{DA41D246-835D-4DB5-88A6-F56490BE8F20}"/>
              </a:ext>
            </a:extLst>
          </p:cNvPr>
          <p:cNvPicPr>
            <a:picLocks noChangeAspect="1"/>
          </p:cNvPicPr>
          <p:nvPr/>
        </p:nvPicPr>
        <p:blipFill>
          <a:blip r:embed="rId4"/>
          <a:stretch>
            <a:fillRect/>
          </a:stretch>
        </p:blipFill>
        <p:spPr>
          <a:xfrm>
            <a:off x="790902" y="3845910"/>
            <a:ext cx="5305096" cy="2634711"/>
          </a:xfrm>
          <a:prstGeom prst="rect">
            <a:avLst/>
          </a:prstGeom>
        </p:spPr>
      </p:pic>
    </p:spTree>
    <p:extLst>
      <p:ext uri="{BB962C8B-B14F-4D97-AF65-F5344CB8AC3E}">
        <p14:creationId xmlns:p14="http://schemas.microsoft.com/office/powerpoint/2010/main" val="521625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EE61AA-22DE-003E-5483-D14C12E9B46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Data preparation &amp; Features Engineering</a:t>
            </a:r>
          </a:p>
          <a:p>
            <a:pPr algn="ctr"/>
            <a:r>
              <a:rPr lang="en-US" sz="2800" dirty="0">
                <a:latin typeface="Century Gothic" panose="020B0502020202020204" pitchFamily="34" charset="0"/>
              </a:rPr>
              <a:t>Correlation of the numerical</a:t>
            </a:r>
          </a:p>
        </p:txBody>
      </p:sp>
      <p:pic>
        <p:nvPicPr>
          <p:cNvPr id="8" name="Рисунок 7" descr="Изображение выглядит как текст, снимок экрана, линия, диаграмма&#10;&#10;Автоматически созданное описание">
            <a:extLst>
              <a:ext uri="{FF2B5EF4-FFF2-40B4-BE49-F238E27FC236}">
                <a16:creationId xmlns:a16="http://schemas.microsoft.com/office/drawing/2014/main" id="{4474676B-3F0D-31A3-78C3-60AA19F5357C}"/>
              </a:ext>
            </a:extLst>
          </p:cNvPr>
          <p:cNvPicPr>
            <a:picLocks noChangeAspect="1"/>
          </p:cNvPicPr>
          <p:nvPr/>
        </p:nvPicPr>
        <p:blipFill>
          <a:blip r:embed="rId2"/>
          <a:stretch>
            <a:fillRect/>
          </a:stretch>
        </p:blipFill>
        <p:spPr>
          <a:xfrm>
            <a:off x="6096000" y="1051638"/>
            <a:ext cx="5792788" cy="2634538"/>
          </a:xfrm>
          <a:prstGeom prst="rect">
            <a:avLst/>
          </a:prstGeom>
        </p:spPr>
      </p:pic>
      <p:pic>
        <p:nvPicPr>
          <p:cNvPr id="10" name="Рисунок 9" descr="Изображение выглядит как снимок экрана, текст, линия, Прямоугольник&#10;&#10;Автоматически созданное описание">
            <a:extLst>
              <a:ext uri="{FF2B5EF4-FFF2-40B4-BE49-F238E27FC236}">
                <a16:creationId xmlns:a16="http://schemas.microsoft.com/office/drawing/2014/main" id="{320811D9-8455-FDEE-E66C-06A9F74475A3}"/>
              </a:ext>
            </a:extLst>
          </p:cNvPr>
          <p:cNvPicPr>
            <a:picLocks noChangeAspect="1"/>
          </p:cNvPicPr>
          <p:nvPr/>
        </p:nvPicPr>
        <p:blipFill>
          <a:blip r:embed="rId3"/>
          <a:stretch>
            <a:fillRect/>
          </a:stretch>
        </p:blipFill>
        <p:spPr>
          <a:xfrm>
            <a:off x="881063" y="1182706"/>
            <a:ext cx="5214937" cy="2503470"/>
          </a:xfrm>
          <a:prstGeom prst="rect">
            <a:avLst/>
          </a:prstGeom>
        </p:spPr>
      </p:pic>
      <p:pic>
        <p:nvPicPr>
          <p:cNvPr id="12" name="Рисунок 11" descr="Изображение выглядит как текст, линия, диаграмма, Прямоугольник&#10;&#10;Автоматически созданное описание">
            <a:extLst>
              <a:ext uri="{FF2B5EF4-FFF2-40B4-BE49-F238E27FC236}">
                <a16:creationId xmlns:a16="http://schemas.microsoft.com/office/drawing/2014/main" id="{FED0EC7A-8FDF-11AE-D6AB-BEA1B1C3B4BB}"/>
              </a:ext>
            </a:extLst>
          </p:cNvPr>
          <p:cNvPicPr>
            <a:picLocks noChangeAspect="1"/>
          </p:cNvPicPr>
          <p:nvPr/>
        </p:nvPicPr>
        <p:blipFill>
          <a:blip r:embed="rId4"/>
          <a:stretch>
            <a:fillRect/>
          </a:stretch>
        </p:blipFill>
        <p:spPr>
          <a:xfrm>
            <a:off x="6095999" y="3817244"/>
            <a:ext cx="5792788" cy="2694105"/>
          </a:xfrm>
          <a:prstGeom prst="rect">
            <a:avLst/>
          </a:prstGeom>
        </p:spPr>
      </p:pic>
      <p:sp>
        <p:nvSpPr>
          <p:cNvPr id="13" name="TextBox 12">
            <a:extLst>
              <a:ext uri="{FF2B5EF4-FFF2-40B4-BE49-F238E27FC236}">
                <a16:creationId xmlns:a16="http://schemas.microsoft.com/office/drawing/2014/main" id="{A1CF8DC9-6E3C-AD63-DD42-C925B1E08B5A}"/>
              </a:ext>
            </a:extLst>
          </p:cNvPr>
          <p:cNvSpPr txBox="1"/>
          <p:nvPr/>
        </p:nvSpPr>
        <p:spPr>
          <a:xfrm>
            <a:off x="1412738" y="4194800"/>
            <a:ext cx="4151586" cy="1938992"/>
          </a:xfrm>
          <a:prstGeom prst="rect">
            <a:avLst/>
          </a:prstGeom>
          <a:noFill/>
        </p:spPr>
        <p:txBody>
          <a:bodyPr wrap="square" rtlCol="0">
            <a:spAutoFit/>
          </a:bodyPr>
          <a:lstStyle/>
          <a:p>
            <a:pPr algn="just"/>
            <a:r>
              <a:rPr lang="en-US" sz="2000" dirty="0">
                <a:latin typeface="Century Gothic" panose="020B0502020202020204" pitchFamily="34" charset="0"/>
              </a:rPr>
              <a:t>Because of the difference between medians, such features as </a:t>
            </a:r>
            <a:r>
              <a:rPr lang="en-US" sz="2000" dirty="0" err="1">
                <a:latin typeface="Century Gothic" panose="020B0502020202020204" pitchFamily="34" charset="0"/>
              </a:rPr>
              <a:t>emp_var_rate</a:t>
            </a:r>
            <a:r>
              <a:rPr lang="en-US" sz="2000" dirty="0">
                <a:latin typeface="Century Gothic" panose="020B0502020202020204" pitchFamily="34" charset="0"/>
              </a:rPr>
              <a:t>, </a:t>
            </a:r>
            <a:r>
              <a:rPr lang="en-US" sz="2000" dirty="0" err="1">
                <a:latin typeface="Century Gothic" panose="020B0502020202020204" pitchFamily="34" charset="0"/>
              </a:rPr>
              <a:t>cons_prices_idx</a:t>
            </a:r>
            <a:r>
              <a:rPr lang="en-US" sz="2000" dirty="0">
                <a:latin typeface="Century Gothic" panose="020B0502020202020204" pitchFamily="34" charset="0"/>
              </a:rPr>
              <a:t> and </a:t>
            </a:r>
            <a:r>
              <a:rPr lang="en-US" sz="2000" dirty="0" err="1">
                <a:latin typeface="Century Gothic" panose="020B0502020202020204" pitchFamily="34" charset="0"/>
              </a:rPr>
              <a:t>nr_employed</a:t>
            </a:r>
            <a:r>
              <a:rPr lang="en-US" sz="2000" dirty="0">
                <a:latin typeface="Century Gothic" panose="020B0502020202020204" pitchFamily="34" charset="0"/>
              </a:rPr>
              <a:t> can be </a:t>
            </a:r>
            <a:r>
              <a:rPr lang="en-US" sz="2000" dirty="0" err="1">
                <a:latin typeface="Century Gothic" panose="020B0502020202020204" pitchFamily="34" charset="0"/>
              </a:rPr>
              <a:t>usefull</a:t>
            </a:r>
            <a:r>
              <a:rPr lang="en-US" sz="2000" dirty="0">
                <a:latin typeface="Century Gothic" panose="020B0502020202020204" pitchFamily="34" charset="0"/>
              </a:rPr>
              <a:t> for the classification.</a:t>
            </a:r>
            <a:endParaRPr lang="ru-RU" sz="2000" dirty="0">
              <a:latin typeface="Century Gothic" panose="020B0502020202020204" pitchFamily="34" charset="0"/>
            </a:endParaRPr>
          </a:p>
        </p:txBody>
      </p:sp>
    </p:spTree>
    <p:extLst>
      <p:ext uri="{BB962C8B-B14F-4D97-AF65-F5344CB8AC3E}">
        <p14:creationId xmlns:p14="http://schemas.microsoft.com/office/powerpoint/2010/main" val="1104564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Data preparation &amp; Features Engineering</a:t>
            </a:r>
          </a:p>
          <a:p>
            <a:pPr algn="ctr"/>
            <a:r>
              <a:rPr lang="en-US" sz="2800" dirty="0">
                <a:latin typeface="Century Gothic" panose="020B0502020202020204" pitchFamily="34" charset="0"/>
              </a:rPr>
              <a:t>Selecting of features</a:t>
            </a:r>
          </a:p>
        </p:txBody>
      </p:sp>
      <p:pic>
        <p:nvPicPr>
          <p:cNvPr id="3" name="Picture 2">
            <a:extLst>
              <a:ext uri="{FF2B5EF4-FFF2-40B4-BE49-F238E27FC236}">
                <a16:creationId xmlns:a16="http://schemas.microsoft.com/office/drawing/2014/main" id="{D88EEABF-877F-32B7-5BB3-06791CD85A42}"/>
              </a:ext>
            </a:extLst>
          </p:cNvPr>
          <p:cNvPicPr>
            <a:picLocks noChangeAspect="1"/>
          </p:cNvPicPr>
          <p:nvPr/>
        </p:nvPicPr>
        <p:blipFill rotWithShape="1">
          <a:blip r:embed="rId2"/>
          <a:srcRect r="12215"/>
          <a:stretch/>
        </p:blipFill>
        <p:spPr>
          <a:xfrm>
            <a:off x="998195" y="1294389"/>
            <a:ext cx="3758514" cy="3113299"/>
          </a:xfrm>
          <a:prstGeom prst="rect">
            <a:avLst/>
          </a:prstGeom>
        </p:spPr>
      </p:pic>
      <p:pic>
        <p:nvPicPr>
          <p:cNvPr id="4" name="Picture 3">
            <a:extLst>
              <a:ext uri="{FF2B5EF4-FFF2-40B4-BE49-F238E27FC236}">
                <a16:creationId xmlns:a16="http://schemas.microsoft.com/office/drawing/2014/main" id="{24C6C3AB-F72A-8404-FE66-FB03CB722C5B}"/>
              </a:ext>
            </a:extLst>
          </p:cNvPr>
          <p:cNvPicPr>
            <a:picLocks noChangeAspect="1"/>
          </p:cNvPicPr>
          <p:nvPr/>
        </p:nvPicPr>
        <p:blipFill>
          <a:blip r:embed="rId3"/>
          <a:stretch>
            <a:fillRect/>
          </a:stretch>
        </p:blipFill>
        <p:spPr>
          <a:xfrm>
            <a:off x="7435293" y="1182705"/>
            <a:ext cx="4028945" cy="3336665"/>
          </a:xfrm>
          <a:prstGeom prst="rect">
            <a:avLst/>
          </a:prstGeom>
        </p:spPr>
      </p:pic>
      <p:sp>
        <p:nvSpPr>
          <p:cNvPr id="5" name="TextBox 4">
            <a:extLst>
              <a:ext uri="{FF2B5EF4-FFF2-40B4-BE49-F238E27FC236}">
                <a16:creationId xmlns:a16="http://schemas.microsoft.com/office/drawing/2014/main" id="{F3DECCF9-9D36-7381-E1DC-BBDEAEC97DE8}"/>
              </a:ext>
            </a:extLst>
          </p:cNvPr>
          <p:cNvSpPr txBox="1"/>
          <p:nvPr/>
        </p:nvSpPr>
        <p:spPr>
          <a:xfrm>
            <a:off x="4963298" y="1871867"/>
            <a:ext cx="2458995" cy="1323439"/>
          </a:xfrm>
          <a:prstGeom prst="rect">
            <a:avLst/>
          </a:prstGeom>
          <a:noFill/>
        </p:spPr>
        <p:txBody>
          <a:bodyPr wrap="square" rtlCol="0">
            <a:spAutoFit/>
          </a:bodyPr>
          <a:lstStyle/>
          <a:p>
            <a:r>
              <a:rPr lang="en-US" sz="2000" dirty="0">
                <a:latin typeface="Century Gothic" panose="020B0502020202020204" pitchFamily="34" charset="0"/>
              </a:rPr>
              <a:t>Removed the features having more than .9 correlation </a:t>
            </a:r>
          </a:p>
        </p:txBody>
      </p:sp>
      <p:sp>
        <p:nvSpPr>
          <p:cNvPr id="7" name="TextBox 6">
            <a:extLst>
              <a:ext uri="{FF2B5EF4-FFF2-40B4-BE49-F238E27FC236}">
                <a16:creationId xmlns:a16="http://schemas.microsoft.com/office/drawing/2014/main" id="{E9460D78-6314-6A45-E8FF-4ADC82E741BA}"/>
              </a:ext>
            </a:extLst>
          </p:cNvPr>
          <p:cNvSpPr txBox="1"/>
          <p:nvPr/>
        </p:nvSpPr>
        <p:spPr>
          <a:xfrm>
            <a:off x="1929480" y="4746866"/>
            <a:ext cx="9094573" cy="1323439"/>
          </a:xfrm>
          <a:prstGeom prst="rect">
            <a:avLst/>
          </a:prstGeom>
          <a:noFill/>
        </p:spPr>
        <p:txBody>
          <a:bodyPr wrap="square" rtlCol="0">
            <a:spAutoFit/>
          </a:bodyPr>
          <a:lstStyle/>
          <a:p>
            <a:r>
              <a:rPr lang="en-SG" sz="2000" b="0" i="0" dirty="0">
                <a:effectLst/>
                <a:latin typeface="Century Gothic" panose="020B0502020202020204" pitchFamily="34" charset="0"/>
              </a:rPr>
              <a:t>duration column is not known before a call is performed. Also, after the end of the call y is obviously known. Thus, this input should only be included for benchmark purposes and should be discarded if the intention is to have a realistic predictive model.</a:t>
            </a:r>
            <a:endParaRPr lang="en-US" sz="2000" dirty="0">
              <a:latin typeface="Century Gothic" panose="020B0502020202020204" pitchFamily="34" charset="0"/>
            </a:endParaRPr>
          </a:p>
        </p:txBody>
      </p:sp>
    </p:spTree>
    <p:extLst>
      <p:ext uri="{BB962C8B-B14F-4D97-AF65-F5344CB8AC3E}">
        <p14:creationId xmlns:p14="http://schemas.microsoft.com/office/powerpoint/2010/main" val="3457354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Models</a:t>
            </a:r>
          </a:p>
          <a:p>
            <a:pPr algn="ctr"/>
            <a:r>
              <a:rPr lang="en-US" sz="2800" dirty="0">
                <a:latin typeface="Century Gothic" panose="020B0502020202020204" pitchFamily="34" charset="0"/>
              </a:rPr>
              <a:t>Logistic Regression</a:t>
            </a:r>
          </a:p>
        </p:txBody>
      </p:sp>
      <p:sp>
        <p:nvSpPr>
          <p:cNvPr id="5" name="TextBox 4">
            <a:extLst>
              <a:ext uri="{FF2B5EF4-FFF2-40B4-BE49-F238E27FC236}">
                <a16:creationId xmlns:a16="http://schemas.microsoft.com/office/drawing/2014/main" id="{11289863-EBC6-6BCF-1693-80450CA637E9}"/>
              </a:ext>
            </a:extLst>
          </p:cNvPr>
          <p:cNvSpPr txBox="1"/>
          <p:nvPr/>
        </p:nvSpPr>
        <p:spPr>
          <a:xfrm>
            <a:off x="3769517" y="1167233"/>
            <a:ext cx="4652963" cy="400110"/>
          </a:xfrm>
          <a:prstGeom prst="rect">
            <a:avLst/>
          </a:prstGeom>
          <a:noFill/>
        </p:spPr>
        <p:txBody>
          <a:bodyPr wrap="square" rtlCol="0">
            <a:spAutoFit/>
          </a:bodyPr>
          <a:lstStyle/>
          <a:p>
            <a:pPr algn="ctr"/>
            <a:r>
              <a:rPr lang="en-US" sz="2000" dirty="0">
                <a:latin typeface="Century Gothic" panose="020B0502020202020204" pitchFamily="34" charset="0"/>
              </a:rPr>
              <a:t>Logistic Regression – Base Model</a:t>
            </a:r>
            <a:endParaRPr lang="ru-RU" sz="2000" dirty="0">
              <a:latin typeface="Century Gothic" panose="020B0502020202020204" pitchFamily="34" charset="0"/>
            </a:endParaRPr>
          </a:p>
        </p:txBody>
      </p:sp>
      <p:pic>
        <p:nvPicPr>
          <p:cNvPr id="7" name="Рисунок 6" descr="Изображение выглядит как текст, Шрифт, снимок экрана, белый&#10;&#10;Автоматически созданное описание">
            <a:extLst>
              <a:ext uri="{FF2B5EF4-FFF2-40B4-BE49-F238E27FC236}">
                <a16:creationId xmlns:a16="http://schemas.microsoft.com/office/drawing/2014/main" id="{C27FC6C8-76B5-E6B3-1863-8469E04ECE84}"/>
              </a:ext>
            </a:extLst>
          </p:cNvPr>
          <p:cNvPicPr>
            <a:picLocks noChangeAspect="1"/>
          </p:cNvPicPr>
          <p:nvPr/>
        </p:nvPicPr>
        <p:blipFill>
          <a:blip r:embed="rId2"/>
          <a:stretch>
            <a:fillRect/>
          </a:stretch>
        </p:blipFill>
        <p:spPr>
          <a:xfrm>
            <a:off x="2595483" y="2328194"/>
            <a:ext cx="1899248" cy="1201385"/>
          </a:xfrm>
          <a:prstGeom prst="rect">
            <a:avLst/>
          </a:prstGeom>
        </p:spPr>
      </p:pic>
      <p:pic>
        <p:nvPicPr>
          <p:cNvPr id="9" name="Рисунок 8"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661A82E7-43D9-2DF1-F717-804C8CA9C32C}"/>
              </a:ext>
            </a:extLst>
          </p:cNvPr>
          <p:cNvPicPr>
            <a:picLocks noChangeAspect="1"/>
          </p:cNvPicPr>
          <p:nvPr/>
        </p:nvPicPr>
        <p:blipFill>
          <a:blip r:embed="rId3"/>
          <a:stretch>
            <a:fillRect/>
          </a:stretch>
        </p:blipFill>
        <p:spPr>
          <a:xfrm>
            <a:off x="4981903" y="2094479"/>
            <a:ext cx="6071859" cy="2870200"/>
          </a:xfrm>
          <a:prstGeom prst="rect">
            <a:avLst/>
          </a:prstGeom>
        </p:spPr>
      </p:pic>
      <p:sp>
        <p:nvSpPr>
          <p:cNvPr id="19" name="TextBox 18">
            <a:extLst>
              <a:ext uri="{FF2B5EF4-FFF2-40B4-BE49-F238E27FC236}">
                <a16:creationId xmlns:a16="http://schemas.microsoft.com/office/drawing/2014/main" id="{06B67B44-F036-CAD9-9788-D54B20CDE790}"/>
              </a:ext>
            </a:extLst>
          </p:cNvPr>
          <p:cNvSpPr txBox="1"/>
          <p:nvPr/>
        </p:nvSpPr>
        <p:spPr>
          <a:xfrm>
            <a:off x="1460938" y="4099034"/>
            <a:ext cx="4078014" cy="1323439"/>
          </a:xfrm>
          <a:prstGeom prst="rect">
            <a:avLst/>
          </a:prstGeom>
          <a:noFill/>
        </p:spPr>
        <p:txBody>
          <a:bodyPr wrap="square" rtlCol="0">
            <a:spAutoFit/>
          </a:bodyPr>
          <a:lstStyle/>
          <a:p>
            <a:pPr algn="just"/>
            <a:r>
              <a:rPr lang="en-US" sz="2000" dirty="0">
                <a:latin typeface="Century Gothic" panose="020B0502020202020204" pitchFamily="34" charset="0"/>
              </a:rPr>
              <a:t>The problem of unbalanced data set, we have a high precision for ’no’ and low precision for ‘yes’ </a:t>
            </a:r>
            <a:endParaRPr lang="ru-RU" sz="2000" dirty="0">
              <a:latin typeface="Century Gothic" panose="020B0502020202020204" pitchFamily="34" charset="0"/>
            </a:endParaRPr>
          </a:p>
        </p:txBody>
      </p:sp>
    </p:spTree>
    <p:extLst>
      <p:ext uri="{BB962C8B-B14F-4D97-AF65-F5344CB8AC3E}">
        <p14:creationId xmlns:p14="http://schemas.microsoft.com/office/powerpoint/2010/main" val="238888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5" y="176867"/>
            <a:ext cx="9915525" cy="523220"/>
          </a:xfrm>
          <a:prstGeom prst="rect">
            <a:avLst/>
          </a:prstGeom>
          <a:noFill/>
        </p:spPr>
        <p:txBody>
          <a:bodyPr wrap="square" rtlCol="0">
            <a:spAutoFit/>
          </a:bodyPr>
          <a:lstStyle/>
          <a:p>
            <a:pPr algn="ctr"/>
            <a:r>
              <a:rPr lang="en-US" sz="2800" dirty="0">
                <a:latin typeface="Century Gothic" panose="020B0502020202020204" pitchFamily="34" charset="0"/>
              </a:rPr>
              <a:t>The idea of the project </a:t>
            </a:r>
            <a:endParaRPr lang="ru-RU" sz="2800" dirty="0">
              <a:latin typeface="Century Gothic" panose="020B0502020202020204" pitchFamily="34" charset="0"/>
            </a:endParaRPr>
          </a:p>
        </p:txBody>
      </p:sp>
      <p:sp>
        <p:nvSpPr>
          <p:cNvPr id="3" name="Прямоугольник 2">
            <a:extLst>
              <a:ext uri="{FF2B5EF4-FFF2-40B4-BE49-F238E27FC236}">
                <a16:creationId xmlns:a16="http://schemas.microsoft.com/office/drawing/2014/main" id="{874B7F47-E0E5-74CE-FD35-272C83F5D4D0}"/>
              </a:ext>
            </a:extLst>
          </p:cNvPr>
          <p:cNvSpPr/>
          <p:nvPr/>
        </p:nvSpPr>
        <p:spPr>
          <a:xfrm>
            <a:off x="3309934" y="2526870"/>
            <a:ext cx="5572125" cy="1400175"/>
          </a:xfrm>
          <a:prstGeom prst="rect">
            <a:avLst/>
          </a:prstGeom>
          <a:solidFill>
            <a:schemeClr val="bg1"/>
          </a:solidFill>
          <a:ln w="444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3C4043"/>
                </a:solidFill>
                <a:latin typeface="Century Gothic" panose="020B0502020202020204" pitchFamily="34" charset="0"/>
              </a:rPr>
              <a:t>P</a:t>
            </a:r>
            <a:r>
              <a:rPr lang="en-US" b="0" i="0" u="none" strike="noStrike" dirty="0">
                <a:solidFill>
                  <a:srgbClr val="3C4043"/>
                </a:solidFill>
                <a:effectLst/>
                <a:latin typeface="Century Gothic" panose="020B0502020202020204" pitchFamily="34" charset="0"/>
              </a:rPr>
              <a:t>redict if the client will subscribe a term deposit (variable y).</a:t>
            </a:r>
            <a:endParaRPr lang="ru-RU" dirty="0">
              <a:latin typeface="Century Gothic" panose="020B0502020202020204" pitchFamily="34" charset="0"/>
            </a:endParaRPr>
          </a:p>
        </p:txBody>
      </p:sp>
      <p:sp>
        <p:nvSpPr>
          <p:cNvPr id="5" name="TextBox 4">
            <a:extLst>
              <a:ext uri="{FF2B5EF4-FFF2-40B4-BE49-F238E27FC236}">
                <a16:creationId xmlns:a16="http://schemas.microsoft.com/office/drawing/2014/main" id="{050791D9-ADA6-2331-A4E7-441A3ED9F06A}"/>
              </a:ext>
            </a:extLst>
          </p:cNvPr>
          <p:cNvSpPr txBox="1"/>
          <p:nvPr/>
        </p:nvSpPr>
        <p:spPr>
          <a:xfrm>
            <a:off x="1138235" y="909255"/>
            <a:ext cx="10769986" cy="4524315"/>
          </a:xfrm>
          <a:prstGeom prst="rect">
            <a:avLst/>
          </a:prstGeom>
          <a:noFill/>
        </p:spPr>
        <p:txBody>
          <a:bodyPr wrap="square">
            <a:spAutoFit/>
          </a:bodyPr>
          <a:lstStyle/>
          <a:p>
            <a:pPr algn="just"/>
            <a:r>
              <a:rPr lang="en-US" b="0" i="0" u="none" strike="noStrike" dirty="0">
                <a:effectLst/>
                <a:latin typeface="Century Gothic" panose="020B0502020202020204" pitchFamily="34" charset="0"/>
              </a:rPr>
              <a:t>The primary objective of this project is to develop a predictive model that can accurately anticipate whether a client is likely to subscribe to the bank term deposit ('yes') or not ('no'). By leveraging various features such as client demographics, past interaction history, and campaign-specific details, the model aims to identify patterns and factors that influence the subscription outcome.</a:t>
            </a:r>
          </a:p>
          <a:p>
            <a:pPr algn="just"/>
            <a:endParaRPr lang="en-US" dirty="0">
              <a:latin typeface="Century Gothic" panose="020B0502020202020204" pitchFamily="34" charset="0"/>
            </a:endParaRPr>
          </a:p>
          <a:p>
            <a:pPr algn="just"/>
            <a:endParaRPr lang="en-US" dirty="0">
              <a:latin typeface="Century Gothic" panose="020B0502020202020204" pitchFamily="34" charset="0"/>
            </a:endParaRPr>
          </a:p>
          <a:p>
            <a:pPr algn="just"/>
            <a:endParaRPr lang="en-US" dirty="0">
              <a:latin typeface="Century Gothic" panose="020B0502020202020204" pitchFamily="34" charset="0"/>
            </a:endParaRPr>
          </a:p>
          <a:p>
            <a:pPr algn="just"/>
            <a:endParaRPr lang="en-US" dirty="0">
              <a:latin typeface="Century Gothic" panose="020B0502020202020204" pitchFamily="34" charset="0"/>
            </a:endParaRPr>
          </a:p>
          <a:p>
            <a:pPr algn="just"/>
            <a:endParaRPr lang="en-US" dirty="0">
              <a:latin typeface="Century Gothic" panose="020B0502020202020204" pitchFamily="34" charset="0"/>
            </a:endParaRPr>
          </a:p>
          <a:p>
            <a:pPr algn="just"/>
            <a:endParaRPr lang="en-US" dirty="0">
              <a:latin typeface="Century Gothic" panose="020B0502020202020204" pitchFamily="34" charset="0"/>
            </a:endParaRPr>
          </a:p>
          <a:p>
            <a:pPr algn="just"/>
            <a:endParaRPr lang="en-US" dirty="0">
              <a:latin typeface="Century Gothic" panose="020B0502020202020204" pitchFamily="34" charset="0"/>
            </a:endParaRPr>
          </a:p>
          <a:p>
            <a:pPr algn="just"/>
            <a:r>
              <a:rPr lang="en-US" b="0" i="0" u="none" strike="noStrike" dirty="0">
                <a:effectLst/>
                <a:latin typeface="Century Gothic" panose="020B0502020202020204" pitchFamily="34" charset="0"/>
              </a:rPr>
              <a:t>Through the successful completion of this machine learning project, the banking institution can enhance the efficiency of its direct marketing campaigns by targeting clients more likely to subscribe to term deposits, ultimately improving the overall effectiveness of their marketing strategy.</a:t>
            </a:r>
            <a:endParaRPr lang="ru-RU" dirty="0">
              <a:latin typeface="Century Gothic" panose="020B0502020202020204" pitchFamily="34" charset="0"/>
            </a:endParaRPr>
          </a:p>
        </p:txBody>
      </p:sp>
    </p:spTree>
    <p:extLst>
      <p:ext uri="{BB962C8B-B14F-4D97-AF65-F5344CB8AC3E}">
        <p14:creationId xmlns:p14="http://schemas.microsoft.com/office/powerpoint/2010/main" val="767430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Models</a:t>
            </a:r>
          </a:p>
          <a:p>
            <a:pPr algn="ctr"/>
            <a:r>
              <a:rPr lang="en-US" sz="2800" dirty="0">
                <a:latin typeface="Century Gothic" panose="020B0502020202020204" pitchFamily="34" charset="0"/>
              </a:rPr>
              <a:t>Logistic Regression</a:t>
            </a:r>
          </a:p>
        </p:txBody>
      </p:sp>
      <p:sp>
        <p:nvSpPr>
          <p:cNvPr id="5" name="TextBox 4">
            <a:extLst>
              <a:ext uri="{FF2B5EF4-FFF2-40B4-BE49-F238E27FC236}">
                <a16:creationId xmlns:a16="http://schemas.microsoft.com/office/drawing/2014/main" id="{327082DB-81F8-AC83-BC91-2AAEF1FAEBB0}"/>
              </a:ext>
            </a:extLst>
          </p:cNvPr>
          <p:cNvSpPr txBox="1"/>
          <p:nvPr/>
        </p:nvSpPr>
        <p:spPr>
          <a:xfrm>
            <a:off x="1138237" y="1182706"/>
            <a:ext cx="4652963" cy="707886"/>
          </a:xfrm>
          <a:prstGeom prst="rect">
            <a:avLst/>
          </a:prstGeom>
          <a:noFill/>
        </p:spPr>
        <p:txBody>
          <a:bodyPr wrap="square" rtlCol="0">
            <a:spAutoFit/>
          </a:bodyPr>
          <a:lstStyle/>
          <a:p>
            <a:pPr algn="ctr"/>
            <a:r>
              <a:rPr lang="en-US" sz="2000" dirty="0">
                <a:latin typeface="Century Gothic" panose="020B0502020202020204" pitchFamily="34" charset="0"/>
              </a:rPr>
              <a:t>Logistic Regression – trying to balance the data set with stratify</a:t>
            </a:r>
            <a:endParaRPr lang="ru-RU" sz="2000" dirty="0">
              <a:latin typeface="Century Gothic" panose="020B0502020202020204" pitchFamily="34" charset="0"/>
            </a:endParaRPr>
          </a:p>
        </p:txBody>
      </p:sp>
      <p:pic>
        <p:nvPicPr>
          <p:cNvPr id="6" name="Рисунок 5" descr="Изображение выглядит как текст, Шрифт, снимок экрана, белый&#10;&#10;Автоматически созданное описание">
            <a:extLst>
              <a:ext uri="{FF2B5EF4-FFF2-40B4-BE49-F238E27FC236}">
                <a16:creationId xmlns:a16="http://schemas.microsoft.com/office/drawing/2014/main" id="{B9ADB2CC-B2D8-65EB-B710-CB7E4F19F73D}"/>
              </a:ext>
            </a:extLst>
          </p:cNvPr>
          <p:cNvPicPr>
            <a:picLocks noChangeAspect="1"/>
          </p:cNvPicPr>
          <p:nvPr/>
        </p:nvPicPr>
        <p:blipFill>
          <a:blip r:embed="rId2"/>
          <a:stretch>
            <a:fillRect/>
          </a:stretch>
        </p:blipFill>
        <p:spPr>
          <a:xfrm>
            <a:off x="2515094" y="2194713"/>
            <a:ext cx="1899248" cy="1299971"/>
          </a:xfrm>
          <a:prstGeom prst="rect">
            <a:avLst/>
          </a:prstGeom>
        </p:spPr>
      </p:pic>
      <p:pic>
        <p:nvPicPr>
          <p:cNvPr id="7" name="Рисунок 6"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9FA5485F-CA4A-9989-C134-4032CEB3E52B}"/>
              </a:ext>
            </a:extLst>
          </p:cNvPr>
          <p:cNvPicPr>
            <a:picLocks noChangeAspect="1"/>
          </p:cNvPicPr>
          <p:nvPr/>
        </p:nvPicPr>
        <p:blipFill>
          <a:blip r:embed="rId3"/>
          <a:stretch>
            <a:fillRect/>
          </a:stretch>
        </p:blipFill>
        <p:spPr>
          <a:xfrm>
            <a:off x="883744" y="3550870"/>
            <a:ext cx="5212256" cy="2833077"/>
          </a:xfrm>
          <a:prstGeom prst="rect">
            <a:avLst/>
          </a:prstGeom>
        </p:spPr>
      </p:pic>
      <p:cxnSp>
        <p:nvCxnSpPr>
          <p:cNvPr id="8" name="Прямая соединительная линия 7">
            <a:extLst>
              <a:ext uri="{FF2B5EF4-FFF2-40B4-BE49-F238E27FC236}">
                <a16:creationId xmlns:a16="http://schemas.microsoft.com/office/drawing/2014/main" id="{020D35B1-EF91-798B-417F-8B7CE0BE4DE5}"/>
              </a:ext>
            </a:extLst>
          </p:cNvPr>
          <p:cNvCxnSpPr/>
          <p:nvPr/>
        </p:nvCxnSpPr>
        <p:spPr>
          <a:xfrm>
            <a:off x="6096000" y="1182706"/>
            <a:ext cx="0" cy="5554425"/>
          </a:xfrm>
          <a:prstGeom prst="line">
            <a:avLst/>
          </a:prstGeom>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A012F99F-D0FA-573E-72B8-E280546AA528}"/>
              </a:ext>
            </a:extLst>
          </p:cNvPr>
          <p:cNvSpPr txBox="1"/>
          <p:nvPr/>
        </p:nvSpPr>
        <p:spPr>
          <a:xfrm>
            <a:off x="6400801" y="1182706"/>
            <a:ext cx="4652963" cy="707886"/>
          </a:xfrm>
          <a:prstGeom prst="rect">
            <a:avLst/>
          </a:prstGeom>
          <a:noFill/>
        </p:spPr>
        <p:txBody>
          <a:bodyPr wrap="square" rtlCol="0">
            <a:spAutoFit/>
          </a:bodyPr>
          <a:lstStyle/>
          <a:p>
            <a:pPr algn="ctr"/>
            <a:r>
              <a:rPr lang="en-US" sz="2000" dirty="0">
                <a:latin typeface="Century Gothic" panose="020B0502020202020204" pitchFamily="34" charset="0"/>
              </a:rPr>
              <a:t>Logistic Regression – trying to shuffle and resample data set</a:t>
            </a:r>
            <a:endParaRPr lang="ru-RU" sz="2000" dirty="0">
              <a:latin typeface="Century Gothic" panose="020B0502020202020204" pitchFamily="34" charset="0"/>
            </a:endParaRPr>
          </a:p>
        </p:txBody>
      </p:sp>
      <p:pic>
        <p:nvPicPr>
          <p:cNvPr id="13" name="Рисунок 12" descr="Изображение выглядит как текст, Шрифт, снимок экрана, белый&#10;&#10;Автоматически созданное описание">
            <a:extLst>
              <a:ext uri="{FF2B5EF4-FFF2-40B4-BE49-F238E27FC236}">
                <a16:creationId xmlns:a16="http://schemas.microsoft.com/office/drawing/2014/main" id="{11D21716-26BA-701C-7ECC-E5DAE888518B}"/>
              </a:ext>
            </a:extLst>
          </p:cNvPr>
          <p:cNvPicPr>
            <a:picLocks noChangeAspect="1"/>
          </p:cNvPicPr>
          <p:nvPr/>
        </p:nvPicPr>
        <p:blipFill>
          <a:blip r:embed="rId4"/>
          <a:stretch>
            <a:fillRect/>
          </a:stretch>
        </p:blipFill>
        <p:spPr>
          <a:xfrm>
            <a:off x="8106381" y="2136813"/>
            <a:ext cx="1958574" cy="1215987"/>
          </a:xfrm>
          <a:prstGeom prst="rect">
            <a:avLst/>
          </a:prstGeom>
        </p:spPr>
      </p:pic>
      <p:pic>
        <p:nvPicPr>
          <p:cNvPr id="15" name="Рисунок 14"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4B37EBB9-2DCA-A1E8-C45A-31DD92B7B30D}"/>
              </a:ext>
            </a:extLst>
          </p:cNvPr>
          <p:cNvPicPr>
            <a:picLocks noChangeAspect="1"/>
          </p:cNvPicPr>
          <p:nvPr/>
        </p:nvPicPr>
        <p:blipFill>
          <a:blip r:embed="rId5"/>
          <a:stretch>
            <a:fillRect/>
          </a:stretch>
        </p:blipFill>
        <p:spPr>
          <a:xfrm>
            <a:off x="6400800" y="3652239"/>
            <a:ext cx="5486401" cy="2731708"/>
          </a:xfrm>
          <a:prstGeom prst="rect">
            <a:avLst/>
          </a:prstGeom>
        </p:spPr>
      </p:pic>
    </p:spTree>
    <p:extLst>
      <p:ext uri="{BB962C8B-B14F-4D97-AF65-F5344CB8AC3E}">
        <p14:creationId xmlns:p14="http://schemas.microsoft.com/office/powerpoint/2010/main" val="1177284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Models</a:t>
            </a:r>
          </a:p>
          <a:p>
            <a:pPr algn="ctr"/>
            <a:r>
              <a:rPr lang="en-US" sz="2800" dirty="0">
                <a:latin typeface="Century Gothic" panose="020B0502020202020204" pitchFamily="34" charset="0"/>
              </a:rPr>
              <a:t>Logistic Regression</a:t>
            </a:r>
          </a:p>
        </p:txBody>
      </p:sp>
      <p:pic>
        <p:nvPicPr>
          <p:cNvPr id="4" name="Рисунок 3" descr="Изображение выглядит как текст, линия, График, Шрифт&#10;&#10;Автоматически созданное описание">
            <a:extLst>
              <a:ext uri="{FF2B5EF4-FFF2-40B4-BE49-F238E27FC236}">
                <a16:creationId xmlns:a16="http://schemas.microsoft.com/office/drawing/2014/main" id="{383B2A75-056C-4155-0E07-00E1C81FBD48}"/>
              </a:ext>
            </a:extLst>
          </p:cNvPr>
          <p:cNvPicPr>
            <a:picLocks noChangeAspect="1"/>
          </p:cNvPicPr>
          <p:nvPr/>
        </p:nvPicPr>
        <p:blipFill>
          <a:blip r:embed="rId2"/>
          <a:stretch>
            <a:fillRect/>
          </a:stretch>
        </p:blipFill>
        <p:spPr>
          <a:xfrm>
            <a:off x="1138237" y="2033587"/>
            <a:ext cx="4957763" cy="2790825"/>
          </a:xfrm>
          <a:prstGeom prst="rect">
            <a:avLst/>
          </a:prstGeom>
        </p:spPr>
      </p:pic>
      <p:pic>
        <p:nvPicPr>
          <p:cNvPr id="8" name="Рисунок 7" descr="Изображение выглядит как текст, линия, снимок экрана, Шрифт&#10;&#10;Автоматически созданное описание">
            <a:extLst>
              <a:ext uri="{FF2B5EF4-FFF2-40B4-BE49-F238E27FC236}">
                <a16:creationId xmlns:a16="http://schemas.microsoft.com/office/drawing/2014/main" id="{F9EEDF9A-970F-2014-05A8-9529B3C14C15}"/>
              </a:ext>
            </a:extLst>
          </p:cNvPr>
          <p:cNvPicPr>
            <a:picLocks noChangeAspect="1"/>
          </p:cNvPicPr>
          <p:nvPr/>
        </p:nvPicPr>
        <p:blipFill>
          <a:blip r:embed="rId3"/>
          <a:stretch>
            <a:fillRect/>
          </a:stretch>
        </p:blipFill>
        <p:spPr>
          <a:xfrm>
            <a:off x="6772275" y="2033587"/>
            <a:ext cx="4957763" cy="2790825"/>
          </a:xfrm>
          <a:prstGeom prst="rect">
            <a:avLst/>
          </a:prstGeom>
        </p:spPr>
      </p:pic>
    </p:spTree>
    <p:extLst>
      <p:ext uri="{BB962C8B-B14F-4D97-AF65-F5344CB8AC3E}">
        <p14:creationId xmlns:p14="http://schemas.microsoft.com/office/powerpoint/2010/main" val="694923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Models</a:t>
            </a:r>
          </a:p>
          <a:p>
            <a:pPr algn="ctr"/>
            <a:r>
              <a:rPr lang="en-US" sz="2800" dirty="0">
                <a:latin typeface="Century Gothic" panose="020B0502020202020204" pitchFamily="34" charset="0"/>
              </a:rPr>
              <a:t>Decision tree</a:t>
            </a:r>
          </a:p>
        </p:txBody>
      </p:sp>
      <p:pic>
        <p:nvPicPr>
          <p:cNvPr id="7" name="Рисунок 6"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5E7BAD6D-F6E4-7D52-6009-12ABB25FE7AA}"/>
              </a:ext>
            </a:extLst>
          </p:cNvPr>
          <p:cNvPicPr>
            <a:picLocks noChangeAspect="1"/>
          </p:cNvPicPr>
          <p:nvPr/>
        </p:nvPicPr>
        <p:blipFill>
          <a:blip r:embed="rId2"/>
          <a:stretch>
            <a:fillRect/>
          </a:stretch>
        </p:blipFill>
        <p:spPr>
          <a:xfrm>
            <a:off x="5314950" y="1619250"/>
            <a:ext cx="6337300" cy="2768600"/>
          </a:xfrm>
          <a:prstGeom prst="rect">
            <a:avLst/>
          </a:prstGeom>
        </p:spPr>
      </p:pic>
      <p:pic>
        <p:nvPicPr>
          <p:cNvPr id="10" name="Рисунок 9" descr="Изображение выглядит как текст, Шрифт, снимок экрана, белый&#10;&#10;Автоматически созданное описание">
            <a:extLst>
              <a:ext uri="{FF2B5EF4-FFF2-40B4-BE49-F238E27FC236}">
                <a16:creationId xmlns:a16="http://schemas.microsoft.com/office/drawing/2014/main" id="{1020229E-2AF1-B33E-C9D5-50B6AEDE546C}"/>
              </a:ext>
            </a:extLst>
          </p:cNvPr>
          <p:cNvPicPr>
            <a:picLocks noChangeAspect="1"/>
          </p:cNvPicPr>
          <p:nvPr/>
        </p:nvPicPr>
        <p:blipFill>
          <a:blip r:embed="rId3"/>
          <a:stretch>
            <a:fillRect/>
          </a:stretch>
        </p:blipFill>
        <p:spPr>
          <a:xfrm>
            <a:off x="1727200" y="1684337"/>
            <a:ext cx="2794000" cy="1587500"/>
          </a:xfrm>
          <a:prstGeom prst="rect">
            <a:avLst/>
          </a:prstGeom>
        </p:spPr>
      </p:pic>
      <p:sp>
        <p:nvSpPr>
          <p:cNvPr id="11" name="TextBox 10">
            <a:extLst>
              <a:ext uri="{FF2B5EF4-FFF2-40B4-BE49-F238E27FC236}">
                <a16:creationId xmlns:a16="http://schemas.microsoft.com/office/drawing/2014/main" id="{70C1D809-EEE8-1981-B707-70BF6CDDBBFF}"/>
              </a:ext>
            </a:extLst>
          </p:cNvPr>
          <p:cNvSpPr txBox="1"/>
          <p:nvPr/>
        </p:nvSpPr>
        <p:spPr>
          <a:xfrm>
            <a:off x="1500188" y="3586163"/>
            <a:ext cx="3814762" cy="1323439"/>
          </a:xfrm>
          <a:prstGeom prst="rect">
            <a:avLst/>
          </a:prstGeom>
          <a:noFill/>
        </p:spPr>
        <p:txBody>
          <a:bodyPr wrap="square" rtlCol="0">
            <a:spAutoFit/>
          </a:bodyPr>
          <a:lstStyle/>
          <a:p>
            <a:pPr algn="just"/>
            <a:r>
              <a:rPr lang="en-US" sz="2000" dirty="0">
                <a:latin typeface="Century Gothic" panose="020B0502020202020204" pitchFamily="34" charset="0"/>
              </a:rPr>
              <a:t>Look like a decision tree handling with unbalanced data set even worse, than base logistic regression</a:t>
            </a:r>
            <a:endParaRPr lang="ru-RU" sz="2000" dirty="0">
              <a:latin typeface="Century Gothic" panose="020B0502020202020204" pitchFamily="34" charset="0"/>
            </a:endParaRPr>
          </a:p>
        </p:txBody>
      </p:sp>
    </p:spTree>
    <p:extLst>
      <p:ext uri="{BB962C8B-B14F-4D97-AF65-F5344CB8AC3E}">
        <p14:creationId xmlns:p14="http://schemas.microsoft.com/office/powerpoint/2010/main" val="4059851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Models</a:t>
            </a:r>
          </a:p>
          <a:p>
            <a:pPr algn="ctr"/>
            <a:r>
              <a:rPr lang="en-US" sz="2800" dirty="0">
                <a:latin typeface="Century Gothic" panose="020B0502020202020204" pitchFamily="34" charset="0"/>
              </a:rPr>
              <a:t>Results</a:t>
            </a:r>
          </a:p>
        </p:txBody>
      </p:sp>
      <p:pic>
        <p:nvPicPr>
          <p:cNvPr id="4" name="Рисунок 3" descr="Изображение выглядит как текст, снимок экрана, чек, число&#10;&#10;Автоматически созданное описание">
            <a:extLst>
              <a:ext uri="{FF2B5EF4-FFF2-40B4-BE49-F238E27FC236}">
                <a16:creationId xmlns:a16="http://schemas.microsoft.com/office/drawing/2014/main" id="{A02511E9-E4B2-DC45-7484-E20CF4B73C41}"/>
              </a:ext>
            </a:extLst>
          </p:cNvPr>
          <p:cNvPicPr>
            <a:picLocks noChangeAspect="1"/>
          </p:cNvPicPr>
          <p:nvPr/>
        </p:nvPicPr>
        <p:blipFill>
          <a:blip r:embed="rId2"/>
          <a:stretch>
            <a:fillRect/>
          </a:stretch>
        </p:blipFill>
        <p:spPr>
          <a:xfrm>
            <a:off x="1138237" y="2746462"/>
            <a:ext cx="6250535" cy="3667496"/>
          </a:xfrm>
          <a:prstGeom prst="rect">
            <a:avLst/>
          </a:prstGeom>
        </p:spPr>
      </p:pic>
      <p:pic>
        <p:nvPicPr>
          <p:cNvPr id="7" name="Рисунок 6">
            <a:extLst>
              <a:ext uri="{FF2B5EF4-FFF2-40B4-BE49-F238E27FC236}">
                <a16:creationId xmlns:a16="http://schemas.microsoft.com/office/drawing/2014/main" id="{3AAD7FC5-E521-E300-4312-24F541C63EE7}"/>
              </a:ext>
            </a:extLst>
          </p:cNvPr>
          <p:cNvPicPr>
            <a:picLocks noChangeAspect="1"/>
          </p:cNvPicPr>
          <p:nvPr/>
        </p:nvPicPr>
        <p:blipFill>
          <a:blip r:embed="rId3"/>
          <a:stretch>
            <a:fillRect/>
          </a:stretch>
        </p:blipFill>
        <p:spPr>
          <a:xfrm>
            <a:off x="2311400" y="1559244"/>
            <a:ext cx="7772400" cy="810680"/>
          </a:xfrm>
          <a:prstGeom prst="rect">
            <a:avLst/>
          </a:prstGeom>
        </p:spPr>
      </p:pic>
      <p:sp>
        <p:nvSpPr>
          <p:cNvPr id="8" name="TextBox 7">
            <a:extLst>
              <a:ext uri="{FF2B5EF4-FFF2-40B4-BE49-F238E27FC236}">
                <a16:creationId xmlns:a16="http://schemas.microsoft.com/office/drawing/2014/main" id="{BB7871AD-6F5B-37F1-53C5-3FA94938601B}"/>
              </a:ext>
            </a:extLst>
          </p:cNvPr>
          <p:cNvSpPr txBox="1"/>
          <p:nvPr/>
        </p:nvSpPr>
        <p:spPr>
          <a:xfrm>
            <a:off x="7861738" y="2746462"/>
            <a:ext cx="3331779" cy="2308324"/>
          </a:xfrm>
          <a:prstGeom prst="rect">
            <a:avLst/>
          </a:prstGeom>
          <a:noFill/>
        </p:spPr>
        <p:txBody>
          <a:bodyPr wrap="square" rtlCol="0">
            <a:spAutoFit/>
          </a:bodyPr>
          <a:lstStyle/>
          <a:p>
            <a:pPr algn="ctr"/>
            <a:r>
              <a:rPr lang="en-US" dirty="0">
                <a:latin typeface="Century Gothic" panose="020B0502020202020204" pitchFamily="34" charset="0"/>
              </a:rPr>
              <a:t>Conclusion</a:t>
            </a:r>
          </a:p>
          <a:p>
            <a:endParaRPr lang="en-US" dirty="0">
              <a:latin typeface="Century Gothic" panose="020B0502020202020204" pitchFamily="34" charset="0"/>
            </a:endParaRPr>
          </a:p>
          <a:p>
            <a:pPr algn="just"/>
            <a:r>
              <a:rPr lang="en-US" dirty="0">
                <a:latin typeface="Century Gothic" panose="020B0502020202020204" pitchFamily="34" charset="0"/>
              </a:rPr>
              <a:t>Logistic Regression seems to be the best model, further need to optimize the parameter space to find the best hyperparameters and model.</a:t>
            </a:r>
            <a:endParaRPr lang="ru-RU" dirty="0">
              <a:latin typeface="Century Gothic" panose="020B0502020202020204" pitchFamily="34" charset="0"/>
            </a:endParaRPr>
          </a:p>
        </p:txBody>
      </p:sp>
    </p:spTree>
    <p:extLst>
      <p:ext uri="{BB962C8B-B14F-4D97-AF65-F5344CB8AC3E}">
        <p14:creationId xmlns:p14="http://schemas.microsoft.com/office/powerpoint/2010/main" val="2640044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11591"/>
            <a:ext cx="9915525" cy="523220"/>
          </a:xfrm>
          <a:prstGeom prst="rect">
            <a:avLst/>
          </a:prstGeom>
          <a:noFill/>
        </p:spPr>
        <p:txBody>
          <a:bodyPr wrap="square" rtlCol="0">
            <a:spAutoFit/>
          </a:bodyPr>
          <a:lstStyle/>
          <a:p>
            <a:pPr algn="ctr"/>
            <a:r>
              <a:rPr lang="en-US" sz="2800" dirty="0">
                <a:latin typeface="Century Gothic" panose="020B0502020202020204" pitchFamily="34" charset="0"/>
              </a:rPr>
              <a:t>What’s inside of our data set</a:t>
            </a:r>
            <a:endParaRPr lang="ru-RU" sz="2800" dirty="0">
              <a:latin typeface="Century Gothic" panose="020B0502020202020204" pitchFamily="34" charset="0"/>
            </a:endParaRPr>
          </a:p>
        </p:txBody>
      </p:sp>
      <p:graphicFrame>
        <p:nvGraphicFramePr>
          <p:cNvPr id="5" name="Схема 4">
            <a:extLst>
              <a:ext uri="{FF2B5EF4-FFF2-40B4-BE49-F238E27FC236}">
                <a16:creationId xmlns:a16="http://schemas.microsoft.com/office/drawing/2014/main" id="{EE4EEDE0-39FF-1743-2A81-653532008806}"/>
              </a:ext>
            </a:extLst>
          </p:cNvPr>
          <p:cNvGraphicFramePr/>
          <p:nvPr>
            <p:extLst>
              <p:ext uri="{D42A27DB-BD31-4B8C-83A1-F6EECF244321}">
                <p14:modId xmlns:p14="http://schemas.microsoft.com/office/powerpoint/2010/main" val="345970582"/>
              </p:ext>
            </p:extLst>
          </p:nvPr>
        </p:nvGraphicFramePr>
        <p:xfrm>
          <a:off x="1323975" y="966132"/>
          <a:ext cx="386238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Прямоугольник 5">
            <a:extLst>
              <a:ext uri="{FF2B5EF4-FFF2-40B4-BE49-F238E27FC236}">
                <a16:creationId xmlns:a16="http://schemas.microsoft.com/office/drawing/2014/main" id="{3FEC008B-0A76-CC4F-AE38-1FF086B79BC7}"/>
              </a:ext>
            </a:extLst>
          </p:cNvPr>
          <p:cNvSpPr/>
          <p:nvPr/>
        </p:nvSpPr>
        <p:spPr>
          <a:xfrm>
            <a:off x="5429250" y="966132"/>
            <a:ext cx="5214938" cy="5418667"/>
          </a:xfrm>
          <a:prstGeom prst="rect">
            <a:avLst/>
          </a:prstGeom>
          <a:solidFill>
            <a:schemeClr val="bg1"/>
          </a:solidFill>
          <a:ln w="412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lnSpc>
                <a:spcPct val="200000"/>
              </a:lnSpc>
            </a:pPr>
            <a:r>
              <a:rPr lang="en-US" b="0" i="0" u="none" strike="noStrike" dirty="0">
                <a:solidFill>
                  <a:srgbClr val="3C4043"/>
                </a:solidFill>
                <a:effectLst/>
                <a:latin typeface="Century Gothic" panose="020B0502020202020204" pitchFamily="34" charset="0"/>
              </a:rPr>
              <a:t>age (numeric)</a:t>
            </a:r>
          </a:p>
          <a:p>
            <a:pPr algn="ctr" fontAlgn="base">
              <a:lnSpc>
                <a:spcPct val="200000"/>
              </a:lnSpc>
            </a:pPr>
            <a:r>
              <a:rPr lang="en-US" b="0" i="0" u="none" strike="noStrike" dirty="0">
                <a:solidFill>
                  <a:srgbClr val="3C4043"/>
                </a:solidFill>
                <a:effectLst/>
                <a:latin typeface="Century Gothic" panose="020B0502020202020204" pitchFamily="34" charset="0"/>
              </a:rPr>
              <a:t>job : type of job (categorical)</a:t>
            </a:r>
          </a:p>
          <a:p>
            <a:pPr algn="ctr" fontAlgn="base">
              <a:lnSpc>
                <a:spcPct val="200000"/>
              </a:lnSpc>
            </a:pPr>
            <a:r>
              <a:rPr lang="en-US" b="0" i="0" u="none" strike="noStrike" dirty="0">
                <a:solidFill>
                  <a:srgbClr val="3C4043"/>
                </a:solidFill>
                <a:effectLst/>
                <a:latin typeface="Century Gothic" panose="020B0502020202020204" pitchFamily="34" charset="0"/>
              </a:rPr>
              <a:t>marital : marital status (categorical)</a:t>
            </a:r>
          </a:p>
          <a:p>
            <a:pPr algn="ctr" fontAlgn="base">
              <a:lnSpc>
                <a:spcPct val="200000"/>
              </a:lnSpc>
            </a:pPr>
            <a:r>
              <a:rPr lang="en-US" b="0" i="0" u="none" strike="noStrike" dirty="0">
                <a:solidFill>
                  <a:srgbClr val="3C4043"/>
                </a:solidFill>
                <a:effectLst/>
                <a:latin typeface="Century Gothic" panose="020B0502020202020204" pitchFamily="34" charset="0"/>
              </a:rPr>
              <a:t>education (categorical)</a:t>
            </a:r>
          </a:p>
          <a:p>
            <a:pPr algn="ctr" fontAlgn="base">
              <a:lnSpc>
                <a:spcPct val="200000"/>
              </a:lnSpc>
            </a:pPr>
            <a:r>
              <a:rPr lang="en-US" b="0" i="0" u="none" strike="noStrike" dirty="0">
                <a:solidFill>
                  <a:srgbClr val="3C4043"/>
                </a:solidFill>
                <a:effectLst/>
                <a:latin typeface="Century Gothic" panose="020B0502020202020204" pitchFamily="34" charset="0"/>
              </a:rPr>
              <a:t>default: has credit in default? (categorical)</a:t>
            </a:r>
          </a:p>
          <a:p>
            <a:pPr algn="ctr" fontAlgn="base">
              <a:lnSpc>
                <a:spcPct val="200000"/>
              </a:lnSpc>
            </a:pPr>
            <a:r>
              <a:rPr lang="en-US" b="0" i="0" u="none" strike="noStrike" dirty="0">
                <a:solidFill>
                  <a:srgbClr val="3C4043"/>
                </a:solidFill>
                <a:effectLst/>
                <a:latin typeface="Century Gothic" panose="020B0502020202020204" pitchFamily="34" charset="0"/>
              </a:rPr>
              <a:t>housing: has housing loan? (categorical)</a:t>
            </a:r>
          </a:p>
          <a:p>
            <a:pPr algn="ctr" fontAlgn="base">
              <a:lnSpc>
                <a:spcPct val="200000"/>
              </a:lnSpc>
            </a:pPr>
            <a:r>
              <a:rPr lang="en-US" b="0" i="0" u="none" strike="noStrike" dirty="0">
                <a:solidFill>
                  <a:srgbClr val="3C4043"/>
                </a:solidFill>
                <a:effectLst/>
                <a:latin typeface="Century Gothic" panose="020B0502020202020204" pitchFamily="34" charset="0"/>
              </a:rPr>
              <a:t>loan: has personal loan? (categorical)</a:t>
            </a:r>
          </a:p>
          <a:p>
            <a:pPr algn="ctr">
              <a:lnSpc>
                <a:spcPct val="200000"/>
              </a:lnSpc>
            </a:pPr>
            <a:br>
              <a:rPr lang="en-US" dirty="0">
                <a:latin typeface="Century Gothic" panose="020B0502020202020204" pitchFamily="34" charset="0"/>
              </a:rPr>
            </a:br>
            <a:endParaRPr lang="ru-RU" dirty="0">
              <a:latin typeface="Century Gothic" panose="020B0502020202020204" pitchFamily="34" charset="0"/>
            </a:endParaRPr>
          </a:p>
        </p:txBody>
      </p:sp>
    </p:spTree>
    <p:extLst>
      <p:ext uri="{BB962C8B-B14F-4D97-AF65-F5344CB8AC3E}">
        <p14:creationId xmlns:p14="http://schemas.microsoft.com/office/powerpoint/2010/main" val="60059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11591"/>
            <a:ext cx="9915525" cy="523220"/>
          </a:xfrm>
          <a:prstGeom prst="rect">
            <a:avLst/>
          </a:prstGeom>
          <a:noFill/>
        </p:spPr>
        <p:txBody>
          <a:bodyPr wrap="square" rtlCol="0">
            <a:spAutoFit/>
          </a:bodyPr>
          <a:lstStyle/>
          <a:p>
            <a:pPr algn="ctr"/>
            <a:r>
              <a:rPr lang="en-US" sz="2800" dirty="0">
                <a:latin typeface="Century Gothic" panose="020B0502020202020204" pitchFamily="34" charset="0"/>
              </a:rPr>
              <a:t>What’s inside of our data set</a:t>
            </a:r>
            <a:endParaRPr lang="ru-RU" sz="2800" dirty="0">
              <a:latin typeface="Century Gothic" panose="020B0502020202020204" pitchFamily="34" charset="0"/>
            </a:endParaRPr>
          </a:p>
        </p:txBody>
      </p:sp>
      <p:graphicFrame>
        <p:nvGraphicFramePr>
          <p:cNvPr id="5" name="Схема 4">
            <a:extLst>
              <a:ext uri="{FF2B5EF4-FFF2-40B4-BE49-F238E27FC236}">
                <a16:creationId xmlns:a16="http://schemas.microsoft.com/office/drawing/2014/main" id="{EE4EEDE0-39FF-1743-2A81-653532008806}"/>
              </a:ext>
            </a:extLst>
          </p:cNvPr>
          <p:cNvGraphicFramePr/>
          <p:nvPr>
            <p:extLst>
              <p:ext uri="{D42A27DB-BD31-4B8C-83A1-F6EECF244321}">
                <p14:modId xmlns:p14="http://schemas.microsoft.com/office/powerpoint/2010/main" val="3508784113"/>
              </p:ext>
            </p:extLst>
          </p:nvPr>
        </p:nvGraphicFramePr>
        <p:xfrm>
          <a:off x="1323975" y="966132"/>
          <a:ext cx="386238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Прямоугольник 5">
            <a:extLst>
              <a:ext uri="{FF2B5EF4-FFF2-40B4-BE49-F238E27FC236}">
                <a16:creationId xmlns:a16="http://schemas.microsoft.com/office/drawing/2014/main" id="{3FEC008B-0A76-CC4F-AE38-1FF086B79BC7}"/>
              </a:ext>
            </a:extLst>
          </p:cNvPr>
          <p:cNvSpPr/>
          <p:nvPr/>
        </p:nvSpPr>
        <p:spPr>
          <a:xfrm>
            <a:off x="5429250" y="966132"/>
            <a:ext cx="5214938" cy="5418667"/>
          </a:xfrm>
          <a:prstGeom prst="rect">
            <a:avLst/>
          </a:prstGeom>
          <a:solidFill>
            <a:schemeClr val="bg1"/>
          </a:solidFill>
          <a:ln w="412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lnSpc>
                <a:spcPct val="200000"/>
              </a:lnSpc>
            </a:pPr>
            <a:r>
              <a:rPr lang="en-US" b="0" i="0" u="none" strike="noStrike" dirty="0">
                <a:solidFill>
                  <a:srgbClr val="3C4043"/>
                </a:solidFill>
                <a:effectLst/>
                <a:latin typeface="Century Gothic" panose="020B0502020202020204" pitchFamily="34" charset="0"/>
              </a:rPr>
              <a:t>contact: contact communication type (categorical)</a:t>
            </a:r>
          </a:p>
          <a:p>
            <a:pPr algn="ctr" fontAlgn="base">
              <a:lnSpc>
                <a:spcPct val="200000"/>
              </a:lnSpc>
            </a:pPr>
            <a:r>
              <a:rPr lang="en-US" b="0" i="0" u="none" strike="noStrike" dirty="0">
                <a:solidFill>
                  <a:srgbClr val="3C4043"/>
                </a:solidFill>
                <a:effectLst/>
                <a:latin typeface="Century Gothic" panose="020B0502020202020204" pitchFamily="34" charset="0"/>
              </a:rPr>
              <a:t>month: last contact month of year (categorical)</a:t>
            </a:r>
          </a:p>
          <a:p>
            <a:pPr algn="ctr" fontAlgn="base">
              <a:lnSpc>
                <a:spcPct val="200000"/>
              </a:lnSpc>
            </a:pPr>
            <a:r>
              <a:rPr lang="en-US" b="0" i="0" u="none" strike="noStrike" dirty="0" err="1">
                <a:solidFill>
                  <a:srgbClr val="3C4043"/>
                </a:solidFill>
                <a:effectLst/>
                <a:latin typeface="Century Gothic" panose="020B0502020202020204" pitchFamily="34" charset="0"/>
              </a:rPr>
              <a:t>day_of_week</a:t>
            </a:r>
            <a:r>
              <a:rPr lang="en-US" b="0" i="0" u="none" strike="noStrike" dirty="0">
                <a:solidFill>
                  <a:srgbClr val="3C4043"/>
                </a:solidFill>
                <a:effectLst/>
                <a:latin typeface="Century Gothic" panose="020B0502020202020204" pitchFamily="34" charset="0"/>
              </a:rPr>
              <a:t>: last contact day of the week (categorical)</a:t>
            </a:r>
          </a:p>
          <a:p>
            <a:pPr algn="ctr" fontAlgn="base">
              <a:lnSpc>
                <a:spcPct val="200000"/>
              </a:lnSpc>
            </a:pPr>
            <a:r>
              <a:rPr lang="en-US" b="0" i="0" u="none" strike="noStrike" dirty="0">
                <a:solidFill>
                  <a:srgbClr val="3C4043"/>
                </a:solidFill>
                <a:effectLst/>
                <a:latin typeface="Century Gothic" panose="020B0502020202020204" pitchFamily="34" charset="0"/>
              </a:rPr>
              <a:t>duration: last contact duration, in seconds (numeric)</a:t>
            </a:r>
          </a:p>
        </p:txBody>
      </p:sp>
    </p:spTree>
    <p:extLst>
      <p:ext uri="{BB962C8B-B14F-4D97-AF65-F5344CB8AC3E}">
        <p14:creationId xmlns:p14="http://schemas.microsoft.com/office/powerpoint/2010/main" val="433091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11591"/>
            <a:ext cx="9915525" cy="523220"/>
          </a:xfrm>
          <a:prstGeom prst="rect">
            <a:avLst/>
          </a:prstGeom>
          <a:noFill/>
        </p:spPr>
        <p:txBody>
          <a:bodyPr wrap="square" rtlCol="0">
            <a:spAutoFit/>
          </a:bodyPr>
          <a:lstStyle/>
          <a:p>
            <a:pPr algn="ctr"/>
            <a:r>
              <a:rPr lang="en-US" sz="2800" dirty="0">
                <a:latin typeface="Century Gothic" panose="020B0502020202020204" pitchFamily="34" charset="0"/>
              </a:rPr>
              <a:t>What’s inside of our data set</a:t>
            </a:r>
            <a:endParaRPr lang="ru-RU" sz="2800" dirty="0">
              <a:latin typeface="Century Gothic" panose="020B0502020202020204" pitchFamily="34" charset="0"/>
            </a:endParaRPr>
          </a:p>
        </p:txBody>
      </p:sp>
      <p:graphicFrame>
        <p:nvGraphicFramePr>
          <p:cNvPr id="5" name="Схема 4">
            <a:extLst>
              <a:ext uri="{FF2B5EF4-FFF2-40B4-BE49-F238E27FC236}">
                <a16:creationId xmlns:a16="http://schemas.microsoft.com/office/drawing/2014/main" id="{EE4EEDE0-39FF-1743-2A81-653532008806}"/>
              </a:ext>
            </a:extLst>
          </p:cNvPr>
          <p:cNvGraphicFramePr/>
          <p:nvPr>
            <p:extLst>
              <p:ext uri="{D42A27DB-BD31-4B8C-83A1-F6EECF244321}">
                <p14:modId xmlns:p14="http://schemas.microsoft.com/office/powerpoint/2010/main" val="4096519252"/>
              </p:ext>
            </p:extLst>
          </p:nvPr>
        </p:nvGraphicFramePr>
        <p:xfrm>
          <a:off x="1323975" y="966132"/>
          <a:ext cx="386238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Прямоугольник 5">
            <a:extLst>
              <a:ext uri="{FF2B5EF4-FFF2-40B4-BE49-F238E27FC236}">
                <a16:creationId xmlns:a16="http://schemas.microsoft.com/office/drawing/2014/main" id="{3FEC008B-0A76-CC4F-AE38-1FF086B79BC7}"/>
              </a:ext>
            </a:extLst>
          </p:cNvPr>
          <p:cNvSpPr/>
          <p:nvPr/>
        </p:nvSpPr>
        <p:spPr>
          <a:xfrm>
            <a:off x="5429250" y="966132"/>
            <a:ext cx="5214938" cy="5418667"/>
          </a:xfrm>
          <a:prstGeom prst="rect">
            <a:avLst/>
          </a:prstGeom>
          <a:solidFill>
            <a:schemeClr val="bg1"/>
          </a:solidFill>
          <a:ln w="412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lnSpc>
                <a:spcPct val="150000"/>
              </a:lnSpc>
            </a:pPr>
            <a:r>
              <a:rPr lang="en-US" b="0" i="0" u="none" strike="noStrike" dirty="0" err="1">
                <a:solidFill>
                  <a:srgbClr val="3C4043"/>
                </a:solidFill>
                <a:effectLst/>
                <a:latin typeface="Century Gothic" panose="020B0502020202020204" pitchFamily="34" charset="0"/>
              </a:rPr>
              <a:t>emp.var.rate</a:t>
            </a:r>
            <a:r>
              <a:rPr lang="en-US" b="0" i="0" u="none" strike="noStrike" dirty="0">
                <a:solidFill>
                  <a:srgbClr val="3C4043"/>
                </a:solidFill>
                <a:effectLst/>
                <a:latin typeface="Century Gothic" panose="020B0502020202020204" pitchFamily="34" charset="0"/>
              </a:rPr>
              <a:t>: employment variation rate - quarterly indicator (numeric)</a:t>
            </a:r>
          </a:p>
          <a:p>
            <a:pPr algn="ctr" fontAlgn="base">
              <a:lnSpc>
                <a:spcPct val="150000"/>
              </a:lnSpc>
            </a:pPr>
            <a:r>
              <a:rPr lang="en-US" b="0" i="0" u="none" strike="noStrike" dirty="0" err="1">
                <a:solidFill>
                  <a:srgbClr val="3C4043"/>
                </a:solidFill>
                <a:effectLst/>
                <a:latin typeface="Century Gothic" panose="020B0502020202020204" pitchFamily="34" charset="0"/>
              </a:rPr>
              <a:t>cons.price.idx</a:t>
            </a:r>
            <a:r>
              <a:rPr lang="en-US" b="0" i="0" u="none" strike="noStrike" dirty="0">
                <a:solidFill>
                  <a:srgbClr val="3C4043"/>
                </a:solidFill>
                <a:effectLst/>
                <a:latin typeface="Century Gothic" panose="020B0502020202020204" pitchFamily="34" charset="0"/>
              </a:rPr>
              <a:t>: consumer price index - monthly indicator (numeric)</a:t>
            </a:r>
          </a:p>
          <a:p>
            <a:pPr algn="ctr" fontAlgn="base">
              <a:lnSpc>
                <a:spcPct val="150000"/>
              </a:lnSpc>
            </a:pPr>
            <a:r>
              <a:rPr lang="en-US" b="0" i="0" u="none" strike="noStrike" dirty="0" err="1">
                <a:solidFill>
                  <a:srgbClr val="3C4043"/>
                </a:solidFill>
                <a:effectLst/>
                <a:latin typeface="Century Gothic" panose="020B0502020202020204" pitchFamily="34" charset="0"/>
              </a:rPr>
              <a:t>cons.conf.idx</a:t>
            </a:r>
            <a:r>
              <a:rPr lang="en-US" b="0" i="0" u="none" strike="noStrike" dirty="0">
                <a:solidFill>
                  <a:srgbClr val="3C4043"/>
                </a:solidFill>
                <a:effectLst/>
                <a:latin typeface="Century Gothic" panose="020B0502020202020204" pitchFamily="34" charset="0"/>
              </a:rPr>
              <a:t>: consumer confidence index - monthly indicator (numeric)</a:t>
            </a:r>
          </a:p>
          <a:p>
            <a:pPr algn="ctr" fontAlgn="base">
              <a:lnSpc>
                <a:spcPct val="150000"/>
              </a:lnSpc>
            </a:pPr>
            <a:r>
              <a:rPr lang="en-US" b="0" i="0" u="none" strike="noStrike" dirty="0">
                <a:solidFill>
                  <a:srgbClr val="3C4043"/>
                </a:solidFill>
                <a:effectLst/>
                <a:latin typeface="Century Gothic" panose="020B0502020202020204" pitchFamily="34" charset="0"/>
              </a:rPr>
              <a:t>euribor3m: </a:t>
            </a:r>
            <a:r>
              <a:rPr lang="en-US" b="0" i="0" u="none" strike="noStrike" dirty="0" err="1">
                <a:solidFill>
                  <a:srgbClr val="3C4043"/>
                </a:solidFill>
                <a:effectLst/>
                <a:latin typeface="Century Gothic" panose="020B0502020202020204" pitchFamily="34" charset="0"/>
              </a:rPr>
              <a:t>euribor</a:t>
            </a:r>
            <a:r>
              <a:rPr lang="en-US" b="0" i="0" u="none" strike="noStrike" dirty="0">
                <a:solidFill>
                  <a:srgbClr val="3C4043"/>
                </a:solidFill>
                <a:effectLst/>
                <a:latin typeface="Century Gothic" panose="020B0502020202020204" pitchFamily="34" charset="0"/>
              </a:rPr>
              <a:t> 3 month rate - daily indicator (numeric)</a:t>
            </a:r>
          </a:p>
          <a:p>
            <a:pPr algn="ctr" fontAlgn="base">
              <a:lnSpc>
                <a:spcPct val="150000"/>
              </a:lnSpc>
            </a:pPr>
            <a:r>
              <a:rPr lang="en-US" b="0" i="0" u="none" strike="noStrike" dirty="0" err="1">
                <a:solidFill>
                  <a:srgbClr val="3C4043"/>
                </a:solidFill>
                <a:effectLst/>
                <a:latin typeface="Century Gothic" panose="020B0502020202020204" pitchFamily="34" charset="0"/>
              </a:rPr>
              <a:t>nr.employed</a:t>
            </a:r>
            <a:r>
              <a:rPr lang="en-US" b="0" i="0" u="none" strike="noStrike" dirty="0">
                <a:solidFill>
                  <a:srgbClr val="3C4043"/>
                </a:solidFill>
                <a:effectLst/>
                <a:latin typeface="Century Gothic" panose="020B0502020202020204" pitchFamily="34" charset="0"/>
              </a:rPr>
              <a:t>: number of employees - quarterly indicator (numeric)</a:t>
            </a:r>
          </a:p>
        </p:txBody>
      </p:sp>
    </p:spTree>
    <p:extLst>
      <p:ext uri="{BB962C8B-B14F-4D97-AF65-F5344CB8AC3E}">
        <p14:creationId xmlns:p14="http://schemas.microsoft.com/office/powerpoint/2010/main" val="2768773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11591"/>
            <a:ext cx="9915525" cy="523220"/>
          </a:xfrm>
          <a:prstGeom prst="rect">
            <a:avLst/>
          </a:prstGeom>
          <a:noFill/>
        </p:spPr>
        <p:txBody>
          <a:bodyPr wrap="square" rtlCol="0">
            <a:spAutoFit/>
          </a:bodyPr>
          <a:lstStyle/>
          <a:p>
            <a:pPr algn="ctr"/>
            <a:r>
              <a:rPr lang="en-US" sz="2800" dirty="0">
                <a:latin typeface="Century Gothic" panose="020B0502020202020204" pitchFamily="34" charset="0"/>
              </a:rPr>
              <a:t>What’s inside of our data set</a:t>
            </a:r>
            <a:endParaRPr lang="ru-RU" sz="2800" dirty="0">
              <a:latin typeface="Century Gothic" panose="020B0502020202020204" pitchFamily="34" charset="0"/>
            </a:endParaRPr>
          </a:p>
        </p:txBody>
      </p:sp>
      <p:graphicFrame>
        <p:nvGraphicFramePr>
          <p:cNvPr id="5" name="Схема 4">
            <a:extLst>
              <a:ext uri="{FF2B5EF4-FFF2-40B4-BE49-F238E27FC236}">
                <a16:creationId xmlns:a16="http://schemas.microsoft.com/office/drawing/2014/main" id="{EE4EEDE0-39FF-1743-2A81-653532008806}"/>
              </a:ext>
            </a:extLst>
          </p:cNvPr>
          <p:cNvGraphicFramePr/>
          <p:nvPr>
            <p:extLst>
              <p:ext uri="{D42A27DB-BD31-4B8C-83A1-F6EECF244321}">
                <p14:modId xmlns:p14="http://schemas.microsoft.com/office/powerpoint/2010/main" val="658578765"/>
              </p:ext>
            </p:extLst>
          </p:nvPr>
        </p:nvGraphicFramePr>
        <p:xfrm>
          <a:off x="1323975" y="966132"/>
          <a:ext cx="386238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Прямоугольник 5">
            <a:extLst>
              <a:ext uri="{FF2B5EF4-FFF2-40B4-BE49-F238E27FC236}">
                <a16:creationId xmlns:a16="http://schemas.microsoft.com/office/drawing/2014/main" id="{3FEC008B-0A76-CC4F-AE38-1FF086B79BC7}"/>
              </a:ext>
            </a:extLst>
          </p:cNvPr>
          <p:cNvSpPr/>
          <p:nvPr/>
        </p:nvSpPr>
        <p:spPr>
          <a:xfrm>
            <a:off x="5429250" y="966132"/>
            <a:ext cx="5214938" cy="5418667"/>
          </a:xfrm>
          <a:prstGeom prst="rect">
            <a:avLst/>
          </a:prstGeom>
          <a:solidFill>
            <a:schemeClr val="bg1"/>
          </a:solidFill>
          <a:ln w="412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ase">
              <a:lnSpc>
                <a:spcPct val="150000"/>
              </a:lnSpc>
            </a:pPr>
            <a:r>
              <a:rPr lang="en-US" b="0" i="0" u="none" strike="noStrike" dirty="0">
                <a:solidFill>
                  <a:srgbClr val="3C4043"/>
                </a:solidFill>
                <a:effectLst/>
                <a:latin typeface="Century Gothic" panose="020B0502020202020204" pitchFamily="34" charset="0"/>
              </a:rPr>
              <a:t>campaign: number of contacts performed during this campaign and for this client (numeric, includes last contact)</a:t>
            </a:r>
          </a:p>
          <a:p>
            <a:pPr algn="ctr" fontAlgn="base">
              <a:lnSpc>
                <a:spcPct val="150000"/>
              </a:lnSpc>
            </a:pPr>
            <a:r>
              <a:rPr lang="en-US" b="0" i="0" u="none" strike="noStrike" dirty="0" err="1">
                <a:solidFill>
                  <a:srgbClr val="3C4043"/>
                </a:solidFill>
                <a:effectLst/>
                <a:latin typeface="Century Gothic" panose="020B0502020202020204" pitchFamily="34" charset="0"/>
              </a:rPr>
              <a:t>pdays</a:t>
            </a:r>
            <a:r>
              <a:rPr lang="en-US" b="0" i="0" u="none" strike="noStrike" dirty="0">
                <a:solidFill>
                  <a:srgbClr val="3C4043"/>
                </a:solidFill>
                <a:effectLst/>
                <a:latin typeface="Century Gothic" panose="020B0502020202020204" pitchFamily="34" charset="0"/>
              </a:rPr>
              <a:t>: number of days that passed by after the client was last contacted from a previous campaign (numeric; 999 means client was not previously contacted)</a:t>
            </a:r>
          </a:p>
          <a:p>
            <a:pPr algn="ctr" fontAlgn="base">
              <a:lnSpc>
                <a:spcPct val="150000"/>
              </a:lnSpc>
            </a:pPr>
            <a:r>
              <a:rPr lang="en-US" b="0" i="0" u="none" strike="noStrike" dirty="0">
                <a:solidFill>
                  <a:srgbClr val="3C4043"/>
                </a:solidFill>
                <a:effectLst/>
                <a:latin typeface="Century Gothic" panose="020B0502020202020204" pitchFamily="34" charset="0"/>
              </a:rPr>
              <a:t>previous: number of contacts performed before this campaign and for this client (numeric)</a:t>
            </a:r>
          </a:p>
          <a:p>
            <a:pPr algn="ctr" fontAlgn="base">
              <a:lnSpc>
                <a:spcPct val="150000"/>
              </a:lnSpc>
            </a:pPr>
            <a:r>
              <a:rPr lang="en-US" b="0" i="0" u="none" strike="noStrike" dirty="0" err="1">
                <a:solidFill>
                  <a:srgbClr val="3C4043"/>
                </a:solidFill>
                <a:effectLst/>
                <a:latin typeface="Century Gothic" panose="020B0502020202020204" pitchFamily="34" charset="0"/>
              </a:rPr>
              <a:t>poutcome</a:t>
            </a:r>
            <a:r>
              <a:rPr lang="en-US" b="0" i="0" u="none" strike="noStrike" dirty="0">
                <a:solidFill>
                  <a:srgbClr val="3C4043"/>
                </a:solidFill>
                <a:effectLst/>
                <a:latin typeface="Century Gothic" panose="020B0502020202020204" pitchFamily="34" charset="0"/>
              </a:rPr>
              <a:t>: outcome of the previous marketing campaign (categorical)</a:t>
            </a:r>
            <a:br>
              <a:rPr lang="en-US" dirty="0">
                <a:latin typeface="Century Gothic" panose="020B0502020202020204" pitchFamily="34" charset="0"/>
              </a:rPr>
            </a:br>
            <a:endParaRPr lang="ru-RU" dirty="0">
              <a:latin typeface="Century Gothic" panose="020B0502020202020204" pitchFamily="34" charset="0"/>
            </a:endParaRPr>
          </a:p>
        </p:txBody>
      </p:sp>
    </p:spTree>
    <p:extLst>
      <p:ext uri="{BB962C8B-B14F-4D97-AF65-F5344CB8AC3E}">
        <p14:creationId xmlns:p14="http://schemas.microsoft.com/office/powerpoint/2010/main" val="381457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17144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Data preparation &amp; Features Engineering</a:t>
            </a:r>
          </a:p>
          <a:p>
            <a:pPr algn="ctr"/>
            <a:r>
              <a:rPr lang="en-US" sz="2800" dirty="0">
                <a:latin typeface="Century Gothic" panose="020B0502020202020204" pitchFamily="34" charset="0"/>
              </a:rPr>
              <a:t>Checking for null’s</a:t>
            </a:r>
            <a:endParaRPr lang="ru-RU" sz="2800" dirty="0">
              <a:latin typeface="Century Gothic" panose="020B0502020202020204" pitchFamily="34" charset="0"/>
            </a:endParaRPr>
          </a:p>
        </p:txBody>
      </p:sp>
      <p:pic>
        <p:nvPicPr>
          <p:cNvPr id="4" name="Рисунок 3" descr="Изображение выглядит как текст, снимок экрана, документ, число&#10;&#10;Автоматически созданное описание">
            <a:extLst>
              <a:ext uri="{FF2B5EF4-FFF2-40B4-BE49-F238E27FC236}">
                <a16:creationId xmlns:a16="http://schemas.microsoft.com/office/drawing/2014/main" id="{EB1A4FFF-C12C-2443-EC0F-481DAE1ECB2B}"/>
              </a:ext>
            </a:extLst>
          </p:cNvPr>
          <p:cNvPicPr>
            <a:picLocks noChangeAspect="1"/>
          </p:cNvPicPr>
          <p:nvPr/>
        </p:nvPicPr>
        <p:blipFill>
          <a:blip r:embed="rId2"/>
          <a:stretch>
            <a:fillRect/>
          </a:stretch>
        </p:blipFill>
        <p:spPr>
          <a:xfrm>
            <a:off x="1001713" y="1054100"/>
            <a:ext cx="5473700" cy="5803900"/>
          </a:xfrm>
          <a:prstGeom prst="rect">
            <a:avLst/>
          </a:prstGeom>
        </p:spPr>
      </p:pic>
    </p:spTree>
    <p:extLst>
      <p:ext uri="{BB962C8B-B14F-4D97-AF65-F5344CB8AC3E}">
        <p14:creationId xmlns:p14="http://schemas.microsoft.com/office/powerpoint/2010/main" val="90359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Data preparation &amp; Features Engineering</a:t>
            </a:r>
          </a:p>
          <a:p>
            <a:pPr algn="ctr"/>
            <a:r>
              <a:rPr lang="en-US" sz="2800" dirty="0">
                <a:latin typeface="Century Gothic" panose="020B0502020202020204" pitchFamily="34" charset="0"/>
              </a:rPr>
              <a:t>Is it really no nulls in the data set?</a:t>
            </a:r>
            <a:endParaRPr lang="ru-RU" sz="2800" dirty="0">
              <a:latin typeface="Century Gothic" panose="020B0502020202020204" pitchFamily="34" charset="0"/>
            </a:endParaRPr>
          </a:p>
        </p:txBody>
      </p:sp>
      <p:pic>
        <p:nvPicPr>
          <p:cNvPr id="5" name="Рисунок 4" descr="Изображение выглядит как текст, снимок экрана, Шрифт, линия&#10;&#10;Автоматически созданное описание">
            <a:extLst>
              <a:ext uri="{FF2B5EF4-FFF2-40B4-BE49-F238E27FC236}">
                <a16:creationId xmlns:a16="http://schemas.microsoft.com/office/drawing/2014/main" id="{B02800BE-9F0F-5CB9-1B60-092DC5908D5A}"/>
              </a:ext>
            </a:extLst>
          </p:cNvPr>
          <p:cNvPicPr>
            <a:picLocks noChangeAspect="1"/>
          </p:cNvPicPr>
          <p:nvPr/>
        </p:nvPicPr>
        <p:blipFill>
          <a:blip r:embed="rId2"/>
          <a:stretch>
            <a:fillRect/>
          </a:stretch>
        </p:blipFill>
        <p:spPr>
          <a:xfrm>
            <a:off x="838966" y="1775920"/>
            <a:ext cx="7772400" cy="1324840"/>
          </a:xfrm>
          <a:prstGeom prst="rect">
            <a:avLst/>
          </a:prstGeom>
        </p:spPr>
      </p:pic>
      <p:pic>
        <p:nvPicPr>
          <p:cNvPr id="7" name="Рисунок 6" descr="Изображение выглядит как текст, снимок экрана, Шрифт, линия&#10;&#10;Автоматически созданное описание">
            <a:extLst>
              <a:ext uri="{FF2B5EF4-FFF2-40B4-BE49-F238E27FC236}">
                <a16:creationId xmlns:a16="http://schemas.microsoft.com/office/drawing/2014/main" id="{AA3C1A9D-FB1E-35C1-AFEC-76ECE8BB69C5}"/>
              </a:ext>
            </a:extLst>
          </p:cNvPr>
          <p:cNvPicPr>
            <a:picLocks noChangeAspect="1"/>
          </p:cNvPicPr>
          <p:nvPr/>
        </p:nvPicPr>
        <p:blipFill>
          <a:blip r:embed="rId3"/>
          <a:stretch>
            <a:fillRect/>
          </a:stretch>
        </p:blipFill>
        <p:spPr>
          <a:xfrm>
            <a:off x="838966" y="3242029"/>
            <a:ext cx="7772400" cy="1004671"/>
          </a:xfrm>
          <a:prstGeom prst="rect">
            <a:avLst/>
          </a:prstGeom>
        </p:spPr>
      </p:pic>
      <p:pic>
        <p:nvPicPr>
          <p:cNvPr id="9" name="Рисунок 8" descr="Изображение выглядит как текст, снимок экрана, Шрифт, линия&#10;&#10;Автоматически созданное описание">
            <a:extLst>
              <a:ext uri="{FF2B5EF4-FFF2-40B4-BE49-F238E27FC236}">
                <a16:creationId xmlns:a16="http://schemas.microsoft.com/office/drawing/2014/main" id="{6D8F4432-8FBC-4484-8A9A-F626A7ED9880}"/>
              </a:ext>
            </a:extLst>
          </p:cNvPr>
          <p:cNvPicPr>
            <a:picLocks noChangeAspect="1"/>
          </p:cNvPicPr>
          <p:nvPr/>
        </p:nvPicPr>
        <p:blipFill>
          <a:blip r:embed="rId4"/>
          <a:stretch>
            <a:fillRect/>
          </a:stretch>
        </p:blipFill>
        <p:spPr>
          <a:xfrm>
            <a:off x="838966" y="4387969"/>
            <a:ext cx="7772400" cy="1126114"/>
          </a:xfrm>
          <a:prstGeom prst="rect">
            <a:avLst/>
          </a:prstGeom>
        </p:spPr>
      </p:pic>
      <p:cxnSp>
        <p:nvCxnSpPr>
          <p:cNvPr id="12" name="Прямая соединительная линия 11">
            <a:extLst>
              <a:ext uri="{FF2B5EF4-FFF2-40B4-BE49-F238E27FC236}">
                <a16:creationId xmlns:a16="http://schemas.microsoft.com/office/drawing/2014/main" id="{DB9C1BF5-20C2-9C28-AEB1-34A10975BBB2}"/>
              </a:ext>
            </a:extLst>
          </p:cNvPr>
          <p:cNvCxnSpPr/>
          <p:nvPr/>
        </p:nvCxnSpPr>
        <p:spPr>
          <a:xfrm>
            <a:off x="5828479" y="2823670"/>
            <a:ext cx="9429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CAC4641D-0E8A-91FD-8F35-4FA10EF4F52D}"/>
              </a:ext>
            </a:extLst>
          </p:cNvPr>
          <p:cNvCxnSpPr/>
          <p:nvPr/>
        </p:nvCxnSpPr>
        <p:spPr>
          <a:xfrm>
            <a:off x="4725166" y="4090495"/>
            <a:ext cx="9429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C54584DD-A9DC-5EDA-3DE7-EE7D991E10F4}"/>
              </a:ext>
            </a:extLst>
          </p:cNvPr>
          <p:cNvCxnSpPr/>
          <p:nvPr/>
        </p:nvCxnSpPr>
        <p:spPr>
          <a:xfrm>
            <a:off x="1866079" y="5480745"/>
            <a:ext cx="9429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368D7A-71B9-D379-C1C0-BE141DED0453}"/>
              </a:ext>
            </a:extLst>
          </p:cNvPr>
          <p:cNvSpPr txBox="1"/>
          <p:nvPr/>
        </p:nvSpPr>
        <p:spPr>
          <a:xfrm>
            <a:off x="8755117" y="1323975"/>
            <a:ext cx="3026980" cy="5078313"/>
          </a:xfrm>
          <a:prstGeom prst="rect">
            <a:avLst/>
          </a:prstGeom>
          <a:noFill/>
        </p:spPr>
        <p:txBody>
          <a:bodyPr wrap="square" rtlCol="0">
            <a:spAutoFit/>
          </a:bodyPr>
          <a:lstStyle/>
          <a:p>
            <a:r>
              <a:rPr lang="en-US" dirty="0">
                <a:latin typeface="Century Gothic" panose="020B0502020202020204" pitchFamily="34" charset="0"/>
              </a:rPr>
              <a:t>Despite the last report, that showed us that there is no missing data in our data set. We have found out, that some data are missing.</a:t>
            </a:r>
          </a:p>
          <a:p>
            <a:endParaRPr lang="en-US" dirty="0">
              <a:latin typeface="Century Gothic" panose="020B0502020202020204" pitchFamily="34" charset="0"/>
            </a:endParaRPr>
          </a:p>
          <a:p>
            <a:r>
              <a:rPr lang="en-US" dirty="0">
                <a:latin typeface="Century Gothic" panose="020B0502020202020204" pitchFamily="34" charset="0"/>
              </a:rPr>
              <a:t>In total there are 2 943 rows, with ‘unknow’ variables. It is less than 1% of the whole data set.</a:t>
            </a:r>
          </a:p>
          <a:p>
            <a:endParaRPr lang="en-US" dirty="0">
              <a:latin typeface="Century Gothic" panose="020B0502020202020204" pitchFamily="34" charset="0"/>
            </a:endParaRPr>
          </a:p>
          <a:p>
            <a:r>
              <a:rPr lang="en-US" dirty="0">
                <a:latin typeface="Century Gothic" panose="020B0502020202020204" pitchFamily="34" charset="0"/>
              </a:rPr>
              <a:t>Spoiler – we have tried to delete this data. But it didn’t affect much our models. So, for the final version, we have keep all ‘unknow’ variables. </a:t>
            </a:r>
          </a:p>
        </p:txBody>
      </p:sp>
    </p:spTree>
    <p:extLst>
      <p:ext uri="{BB962C8B-B14F-4D97-AF65-F5344CB8AC3E}">
        <p14:creationId xmlns:p14="http://schemas.microsoft.com/office/powerpoint/2010/main" val="2850306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155641-6F2E-491F-8B74-C526BC5E51AE}"/>
              </a:ext>
            </a:extLst>
          </p:cNvPr>
          <p:cNvSpPr txBox="1"/>
          <p:nvPr/>
        </p:nvSpPr>
        <p:spPr>
          <a:xfrm>
            <a:off x="1138237" y="228599"/>
            <a:ext cx="9915525" cy="954107"/>
          </a:xfrm>
          <a:prstGeom prst="rect">
            <a:avLst/>
          </a:prstGeom>
          <a:noFill/>
        </p:spPr>
        <p:txBody>
          <a:bodyPr wrap="square" rtlCol="0">
            <a:spAutoFit/>
          </a:bodyPr>
          <a:lstStyle/>
          <a:p>
            <a:pPr algn="ctr"/>
            <a:r>
              <a:rPr lang="en-US" sz="2800" dirty="0">
                <a:latin typeface="Century Gothic" panose="020B0502020202020204" pitchFamily="34" charset="0"/>
              </a:rPr>
              <a:t>Data preparation &amp; Features Engineering</a:t>
            </a:r>
          </a:p>
          <a:p>
            <a:pPr algn="ctr"/>
            <a:r>
              <a:rPr lang="en-US" sz="2800" dirty="0">
                <a:latin typeface="Century Gothic" panose="020B0502020202020204" pitchFamily="34" charset="0"/>
              </a:rPr>
              <a:t>First lesson that we learned</a:t>
            </a:r>
          </a:p>
        </p:txBody>
      </p:sp>
      <p:sp>
        <p:nvSpPr>
          <p:cNvPr id="5" name="Овал 4">
            <a:extLst>
              <a:ext uri="{FF2B5EF4-FFF2-40B4-BE49-F238E27FC236}">
                <a16:creationId xmlns:a16="http://schemas.microsoft.com/office/drawing/2014/main" id="{4ABB8236-8517-3B33-CBC2-813D3035EF35}"/>
              </a:ext>
            </a:extLst>
          </p:cNvPr>
          <p:cNvSpPr/>
          <p:nvPr/>
        </p:nvSpPr>
        <p:spPr>
          <a:xfrm>
            <a:off x="1728788" y="1282719"/>
            <a:ext cx="4914900" cy="4914900"/>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a:extLst>
              <a:ext uri="{FF2B5EF4-FFF2-40B4-BE49-F238E27FC236}">
                <a16:creationId xmlns:a16="http://schemas.microsoft.com/office/drawing/2014/main" id="{45AB02FE-B217-A8B9-0B35-0DB718D92265}"/>
              </a:ext>
            </a:extLst>
          </p:cNvPr>
          <p:cNvSpPr txBox="1"/>
          <p:nvPr/>
        </p:nvSpPr>
        <p:spPr>
          <a:xfrm>
            <a:off x="6972300" y="3201560"/>
            <a:ext cx="5219700" cy="584775"/>
          </a:xfrm>
          <a:prstGeom prst="rect">
            <a:avLst/>
          </a:prstGeom>
          <a:noFill/>
        </p:spPr>
        <p:txBody>
          <a:bodyPr wrap="square" rtlCol="0">
            <a:spAutoFit/>
          </a:bodyPr>
          <a:lstStyle/>
          <a:p>
            <a:r>
              <a:rPr lang="en-US" sz="3200" dirty="0">
                <a:latin typeface="Century Gothic" panose="020B0502020202020204" pitchFamily="34" charset="0"/>
              </a:rPr>
              <a:t>Never trust the machine!</a:t>
            </a:r>
            <a:endParaRPr lang="ru-RU" sz="3200" dirty="0">
              <a:latin typeface="Century Gothic" panose="020B0502020202020204" pitchFamily="34" charset="0"/>
            </a:endParaRPr>
          </a:p>
        </p:txBody>
      </p:sp>
    </p:spTree>
    <p:extLst>
      <p:ext uri="{BB962C8B-B14F-4D97-AF65-F5344CB8AC3E}">
        <p14:creationId xmlns:p14="http://schemas.microsoft.com/office/powerpoint/2010/main" val="2810791338"/>
      </p:ext>
    </p:extLst>
  </p:cSld>
  <p:clrMapOvr>
    <a:masterClrMapping/>
  </p:clrMapOvr>
</p:sld>
</file>

<file path=ppt/theme/theme1.xml><?xml version="1.0" encoding="utf-8"?>
<a:theme xmlns:a="http://schemas.openxmlformats.org/drawingml/2006/main" name="Уголки">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Уголки</Template>
  <TotalTime>396</TotalTime>
  <Words>1025</Words>
  <Application>Microsoft Macintosh PowerPoint</Application>
  <PresentationFormat>Widescreen</PresentationFormat>
  <Paragraphs>121</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Century Gothic</vt:lpstr>
      <vt:lpstr>Franklin Gothic Book</vt:lpstr>
      <vt:lpstr>Уголки</vt:lpstr>
      <vt:lpstr>Bank Marketing Data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Marketing Data Set</dc:title>
  <dc:creator>Илья Шнип</dc:creator>
  <cp:lastModifiedBy>Vikram Bahadur</cp:lastModifiedBy>
  <cp:revision>2</cp:revision>
  <dcterms:created xsi:type="dcterms:W3CDTF">2024-01-15T16:01:46Z</dcterms:created>
  <dcterms:modified xsi:type="dcterms:W3CDTF">2024-01-15T22:57:12Z</dcterms:modified>
</cp:coreProperties>
</file>